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16"/>
  </p:notesMasterIdLst>
  <p:sldIdLst>
    <p:sldId id="256" r:id="rId2"/>
    <p:sldId id="292" r:id="rId3"/>
    <p:sldId id="308" r:id="rId4"/>
    <p:sldId id="291" r:id="rId5"/>
    <p:sldId id="294" r:id="rId6"/>
    <p:sldId id="297" r:id="rId7"/>
    <p:sldId id="300" r:id="rId8"/>
    <p:sldId id="301" r:id="rId9"/>
    <p:sldId id="289" r:id="rId10"/>
    <p:sldId id="290" r:id="rId11"/>
    <p:sldId id="304" r:id="rId12"/>
    <p:sldId id="305" r:id="rId13"/>
    <p:sldId id="306" r:id="rId14"/>
    <p:sldId id="30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87" autoAdjust="0"/>
  </p:normalViewPr>
  <p:slideViewPr>
    <p:cSldViewPr snapToGrid="0">
      <p:cViewPr varScale="1">
        <p:scale>
          <a:sx n="79" d="100"/>
          <a:sy n="79" d="100"/>
        </p:scale>
        <p:origin x="8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47E2A-010F-49DA-A3D9-E28F7A1A0BD8}" type="datetimeFigureOut">
              <a:rPr lang="en-AU" smtClean="0"/>
              <a:t>27/01/2023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12171-C870-4BD8-8346-6733899583C1}" type="slidenum">
              <a:rPr lang="en-AU" smtClean="0"/>
              <a:t>‹#›</a:t>
            </a:fld>
            <a:endParaRPr lang="en-AU"/>
          </a:p>
        </p:txBody>
      </p:sp>
    </p:spTree>
    <p:extLst>
      <p:ext uri="{BB962C8B-B14F-4D97-AF65-F5344CB8AC3E}">
        <p14:creationId xmlns:p14="http://schemas.microsoft.com/office/powerpoint/2010/main" val="2089390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B12171-C870-4BD8-8346-6733899583C1}" type="slidenum">
              <a:rPr lang="en-AU" smtClean="0"/>
              <a:t>2</a:t>
            </a:fld>
            <a:endParaRPr lang="en-AU"/>
          </a:p>
        </p:txBody>
      </p:sp>
    </p:spTree>
    <p:extLst>
      <p:ext uri="{BB962C8B-B14F-4D97-AF65-F5344CB8AC3E}">
        <p14:creationId xmlns:p14="http://schemas.microsoft.com/office/powerpoint/2010/main" val="56641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B12171-C870-4BD8-8346-6733899583C1}" type="slidenum">
              <a:rPr lang="en-AU" smtClean="0"/>
              <a:t>5</a:t>
            </a:fld>
            <a:endParaRPr lang="en-AU"/>
          </a:p>
        </p:txBody>
      </p:sp>
    </p:spTree>
    <p:extLst>
      <p:ext uri="{BB962C8B-B14F-4D97-AF65-F5344CB8AC3E}">
        <p14:creationId xmlns:p14="http://schemas.microsoft.com/office/powerpoint/2010/main" val="34962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B12171-C870-4BD8-8346-6733899583C1}" type="slidenum">
              <a:rPr lang="en-AU" smtClean="0"/>
              <a:t>6</a:t>
            </a:fld>
            <a:endParaRPr lang="en-AU"/>
          </a:p>
        </p:txBody>
      </p:sp>
    </p:spTree>
    <p:extLst>
      <p:ext uri="{BB962C8B-B14F-4D97-AF65-F5344CB8AC3E}">
        <p14:creationId xmlns:p14="http://schemas.microsoft.com/office/powerpoint/2010/main" val="80067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B12171-C870-4BD8-8346-6733899583C1}" type="slidenum">
              <a:rPr lang="en-AU" smtClean="0"/>
              <a:t>14</a:t>
            </a:fld>
            <a:endParaRPr lang="en-AU"/>
          </a:p>
        </p:txBody>
      </p:sp>
    </p:spTree>
    <p:extLst>
      <p:ext uri="{BB962C8B-B14F-4D97-AF65-F5344CB8AC3E}">
        <p14:creationId xmlns:p14="http://schemas.microsoft.com/office/powerpoint/2010/main" val="126276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2186763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293395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7F7D9-86F7-4212-ABFD-A73DE29C9E79}" type="slidenum">
              <a:rPr lang="en-AU" smtClean="0"/>
              <a:pPr/>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50415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416546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7F7D9-86F7-4212-ABFD-A73DE29C9E79}" type="slidenum">
              <a:rPr lang="en-AU" smtClean="0"/>
              <a:pPr/>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918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127572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148742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258814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93077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30719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132246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373386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253023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392293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370338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D41D2-D99F-4570-B593-FE182D3BDD91}" type="datetimeFigureOut">
              <a:rPr lang="en-AU" smtClean="0"/>
              <a:pPr/>
              <a:t>27/01/2023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87F7D9-86F7-4212-ABFD-A73DE29C9E79}" type="slidenum">
              <a:rPr lang="en-AU" smtClean="0"/>
              <a:pPr/>
              <a:t>‹#›</a:t>
            </a:fld>
            <a:endParaRPr lang="en-AU"/>
          </a:p>
        </p:txBody>
      </p:sp>
    </p:spTree>
    <p:extLst>
      <p:ext uri="{BB962C8B-B14F-4D97-AF65-F5344CB8AC3E}">
        <p14:creationId xmlns:p14="http://schemas.microsoft.com/office/powerpoint/2010/main" val="210166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8D41D2-D99F-4570-B593-FE182D3BDD91}" type="datetimeFigureOut">
              <a:rPr lang="en-AU" smtClean="0"/>
              <a:pPr/>
              <a:t>27/01/2023</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987F7D9-86F7-4212-ABFD-A73DE29C9E79}" type="slidenum">
              <a:rPr lang="en-AU" smtClean="0"/>
              <a:pPr/>
              <a:t>‹#›</a:t>
            </a:fld>
            <a:endParaRPr lang="en-AU"/>
          </a:p>
        </p:txBody>
      </p:sp>
    </p:spTree>
    <p:extLst>
      <p:ext uri="{BB962C8B-B14F-4D97-AF65-F5344CB8AC3E}">
        <p14:creationId xmlns:p14="http://schemas.microsoft.com/office/powerpoint/2010/main" val="47005475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image001.jpg@01D92DD8.989B22F0"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arwin.catholic.org.au/unity/unity.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cid:image001.jpg@01D92DD7.9CFA7AE0"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cid:image001.jpg@01D92DD7.9CFA7AE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uddha figurine with a person sitting on the background holding a beaded necklace">
            <a:extLst>
              <a:ext uri="{FF2B5EF4-FFF2-40B4-BE49-F238E27FC236}">
                <a16:creationId xmlns:a16="http://schemas.microsoft.com/office/drawing/2014/main" id="{7955CD78-21B1-93DF-C740-A2CF76E124D6}"/>
              </a:ext>
            </a:extLst>
          </p:cNvPr>
          <p:cNvPicPr>
            <a:picLocks noChangeAspect="1"/>
          </p:cNvPicPr>
          <p:nvPr/>
        </p:nvPicPr>
        <p:blipFill rotWithShape="1">
          <a:blip r:embed="rId2"/>
          <a:srcRect l="22194" r="1880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A1DDAD73-F2E4-4E86-A9DF-E3D57BFB320F}"/>
              </a:ext>
            </a:extLst>
          </p:cNvPr>
          <p:cNvSpPr>
            <a:spLocks noGrp="1"/>
          </p:cNvSpPr>
          <p:nvPr>
            <p:ph type="ctrTitle"/>
          </p:nvPr>
        </p:nvSpPr>
        <p:spPr>
          <a:xfrm>
            <a:off x="5380563" y="644236"/>
            <a:ext cx="4199855" cy="2867891"/>
          </a:xfrm>
        </p:spPr>
        <p:txBody>
          <a:bodyPr>
            <a:normAutofit/>
          </a:bodyPr>
          <a:lstStyle/>
          <a:p>
            <a:pPr>
              <a:lnSpc>
                <a:spcPct val="90000"/>
              </a:lnSpc>
            </a:pPr>
            <a:r>
              <a:rPr lang="en-AU" sz="4800" b="1" dirty="0" err="1">
                <a:solidFill>
                  <a:schemeClr val="accent2"/>
                </a:solidFill>
              </a:rPr>
              <a:t>Catenian</a:t>
            </a:r>
            <a:r>
              <a:rPr lang="en-AU" sz="4800" b="1" dirty="0">
                <a:solidFill>
                  <a:schemeClr val="accent2"/>
                </a:solidFill>
              </a:rPr>
              <a:t> International Rosary</a:t>
            </a:r>
          </a:p>
        </p:txBody>
      </p:sp>
      <p:sp>
        <p:nvSpPr>
          <p:cNvPr id="3" name="Subtitle 2">
            <a:extLst>
              <a:ext uri="{FF2B5EF4-FFF2-40B4-BE49-F238E27FC236}">
                <a16:creationId xmlns:a16="http://schemas.microsoft.com/office/drawing/2014/main" id="{F49ABC05-45F4-4D30-89AA-F5EAECAED073}"/>
              </a:ext>
            </a:extLst>
          </p:cNvPr>
          <p:cNvSpPr>
            <a:spLocks noGrp="1"/>
          </p:cNvSpPr>
          <p:nvPr>
            <p:ph type="subTitle" idx="1"/>
          </p:nvPr>
        </p:nvSpPr>
        <p:spPr>
          <a:xfrm>
            <a:off x="5380563" y="4260273"/>
            <a:ext cx="4116728" cy="1953491"/>
          </a:xfrm>
        </p:spPr>
        <p:txBody>
          <a:bodyPr>
            <a:normAutofit/>
          </a:bodyPr>
          <a:lstStyle/>
          <a:p>
            <a:pPr>
              <a:lnSpc>
                <a:spcPct val="90000"/>
              </a:lnSpc>
            </a:pPr>
            <a:r>
              <a:rPr lang="en-AU" sz="2400" b="1" dirty="0">
                <a:solidFill>
                  <a:schemeClr val="tx1"/>
                </a:solidFill>
                <a:latin typeface="+mj-lt"/>
              </a:rPr>
              <a:t>The Joyful Mysteries</a:t>
            </a:r>
          </a:p>
          <a:p>
            <a:pPr>
              <a:lnSpc>
                <a:spcPct val="90000"/>
              </a:lnSpc>
            </a:pPr>
            <a:r>
              <a:rPr lang="en-AU" sz="2400" b="1" dirty="0">
                <a:solidFill>
                  <a:schemeClr val="tx1"/>
                </a:solidFill>
                <a:latin typeface="+mj-lt"/>
              </a:rPr>
              <a:t>Hosted by Australia</a:t>
            </a:r>
          </a:p>
          <a:p>
            <a:pPr>
              <a:lnSpc>
                <a:spcPct val="90000"/>
              </a:lnSpc>
            </a:pPr>
            <a:r>
              <a:rPr lang="en-AU" sz="2400" b="1" dirty="0">
                <a:solidFill>
                  <a:schemeClr val="tx1"/>
                </a:solidFill>
                <a:latin typeface="+mj-lt"/>
              </a:rPr>
              <a:t>28</a:t>
            </a:r>
            <a:r>
              <a:rPr lang="en-AU" sz="2400" b="1" baseline="30000" dirty="0">
                <a:solidFill>
                  <a:schemeClr val="tx1"/>
                </a:solidFill>
                <a:latin typeface="+mj-lt"/>
              </a:rPr>
              <a:t>th</a:t>
            </a:r>
            <a:r>
              <a:rPr lang="en-AU" sz="2400" b="1" dirty="0">
                <a:solidFill>
                  <a:schemeClr val="tx1"/>
                </a:solidFill>
                <a:latin typeface="+mj-lt"/>
              </a:rPr>
              <a:t> January 2023</a:t>
            </a:r>
          </a:p>
        </p:txBody>
      </p:sp>
    </p:spTree>
    <p:extLst>
      <p:ext uri="{BB962C8B-B14F-4D97-AF65-F5344CB8AC3E}">
        <p14:creationId xmlns:p14="http://schemas.microsoft.com/office/powerpoint/2010/main" val="258395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7662-7150-32EF-EAE7-C0E770C9BEDF}"/>
              </a:ext>
            </a:extLst>
          </p:cNvPr>
          <p:cNvSpPr>
            <a:spLocks noGrp="1"/>
          </p:cNvSpPr>
          <p:nvPr>
            <p:ph type="title"/>
          </p:nvPr>
        </p:nvSpPr>
        <p:spPr>
          <a:xfrm>
            <a:off x="604597" y="318654"/>
            <a:ext cx="8596668" cy="990600"/>
          </a:xfrm>
        </p:spPr>
        <p:txBody>
          <a:bodyPr/>
          <a:lstStyle/>
          <a:p>
            <a:r>
              <a:rPr lang="en-AU" dirty="0">
                <a:solidFill>
                  <a:schemeClr val="tx1"/>
                </a:solidFill>
              </a:rPr>
              <a:t>Pope Emeritus Benedict XVI, RIP</a:t>
            </a:r>
          </a:p>
        </p:txBody>
      </p:sp>
      <p:pic>
        <p:nvPicPr>
          <p:cNvPr id="4" name="Content Placeholder 3" descr="Pope Benedict">
            <a:extLst>
              <a:ext uri="{FF2B5EF4-FFF2-40B4-BE49-F238E27FC236}">
                <a16:creationId xmlns:a16="http://schemas.microsoft.com/office/drawing/2014/main" id="{48848AA1-608B-27CF-92BD-0B90510214D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258533" y="1600200"/>
            <a:ext cx="6572042" cy="4648200"/>
          </a:xfrm>
          <a:prstGeom prst="rect">
            <a:avLst/>
          </a:prstGeom>
          <a:noFill/>
          <a:ln>
            <a:noFill/>
          </a:ln>
        </p:spPr>
      </p:pic>
      <p:sp>
        <p:nvSpPr>
          <p:cNvPr id="3" name="Content Placeholder 2">
            <a:extLst>
              <a:ext uri="{FF2B5EF4-FFF2-40B4-BE49-F238E27FC236}">
                <a16:creationId xmlns:a16="http://schemas.microsoft.com/office/drawing/2014/main" id="{F409A6CC-C742-ADE9-8492-3CE0A44ED463}"/>
              </a:ext>
            </a:extLst>
          </p:cNvPr>
          <p:cNvSpPr>
            <a:spLocks noGrp="1"/>
          </p:cNvSpPr>
          <p:nvPr>
            <p:ph sz="half" idx="2"/>
          </p:nvPr>
        </p:nvSpPr>
        <p:spPr>
          <a:xfrm>
            <a:off x="260269" y="1894404"/>
            <a:ext cx="4893622" cy="4475223"/>
          </a:xfrm>
        </p:spPr>
        <p:txBody>
          <a:bodyPr>
            <a:normAutofit/>
          </a:bodyPr>
          <a:lstStyle/>
          <a:p>
            <a:r>
              <a:rPr lang="en-AU" sz="2800" b="1" dirty="0">
                <a:effectLst/>
                <a:ea typeface="Calibri" panose="020F0502020204030204" pitchFamily="34" charset="0"/>
                <a:cs typeface="Times New Roman" panose="02020603050405020304" pitchFamily="18" charset="0"/>
              </a:rPr>
              <a:t>We pray for Pope Emeritus Benedict XVI.  May his soul rest in peace as he rejoices with the saints in heaven for the gift of life, now transformed into eternal life. Amen</a:t>
            </a:r>
          </a:p>
          <a:p>
            <a:endParaRPr lang="en-AU" dirty="0"/>
          </a:p>
        </p:txBody>
      </p:sp>
    </p:spTree>
    <p:extLst>
      <p:ext uri="{BB962C8B-B14F-4D97-AF65-F5344CB8AC3E}">
        <p14:creationId xmlns:p14="http://schemas.microsoft.com/office/powerpoint/2010/main" val="79569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DA744-D3E1-37C6-CDCF-06A19BB6CC23}"/>
              </a:ext>
            </a:extLst>
          </p:cNvPr>
          <p:cNvSpPr>
            <a:spLocks noGrp="1"/>
          </p:cNvSpPr>
          <p:nvPr>
            <p:ph type="title"/>
          </p:nvPr>
        </p:nvSpPr>
        <p:spPr>
          <a:xfrm>
            <a:off x="677334" y="436418"/>
            <a:ext cx="8596668" cy="1493982"/>
          </a:xfrm>
        </p:spPr>
        <p:txBody>
          <a:bodyPr/>
          <a:lstStyle/>
          <a:p>
            <a:r>
              <a:rPr lang="en-AU" dirty="0">
                <a:solidFill>
                  <a:schemeClr val="tx1"/>
                </a:solidFill>
              </a:rPr>
              <a:t>Nunc Dimittis</a:t>
            </a:r>
          </a:p>
        </p:txBody>
      </p:sp>
      <p:sp>
        <p:nvSpPr>
          <p:cNvPr id="3" name="Content Placeholder 2">
            <a:extLst>
              <a:ext uri="{FF2B5EF4-FFF2-40B4-BE49-F238E27FC236}">
                <a16:creationId xmlns:a16="http://schemas.microsoft.com/office/drawing/2014/main" id="{FA5D6714-D43E-27B1-B9D8-09BE791D62A8}"/>
              </a:ext>
            </a:extLst>
          </p:cNvPr>
          <p:cNvSpPr>
            <a:spLocks noGrp="1"/>
          </p:cNvSpPr>
          <p:nvPr>
            <p:ph idx="1"/>
          </p:nvPr>
        </p:nvSpPr>
        <p:spPr>
          <a:xfrm>
            <a:off x="677334" y="1384419"/>
            <a:ext cx="8596668" cy="5204388"/>
          </a:xfrm>
        </p:spPr>
        <p:txBody>
          <a:bodyPr>
            <a:normAutofit lnSpcReduction="10000"/>
          </a:bodyPr>
          <a:lstStyle/>
          <a:p>
            <a:pPr algn="l"/>
            <a:r>
              <a:rPr lang="en-AU" sz="1900" b="1" i="1" dirty="0">
                <a:solidFill>
                  <a:srgbClr val="333333"/>
                </a:solidFill>
                <a:effectLst/>
              </a:rPr>
              <a:t>Brothers – Let us recite our </a:t>
            </a:r>
            <a:r>
              <a:rPr lang="en-AU" sz="1900" b="1" i="1" dirty="0" err="1">
                <a:solidFill>
                  <a:srgbClr val="333333"/>
                </a:solidFill>
                <a:effectLst/>
              </a:rPr>
              <a:t>Catenian</a:t>
            </a:r>
            <a:r>
              <a:rPr lang="en-AU" sz="1900" b="1" i="1" dirty="0">
                <a:solidFill>
                  <a:srgbClr val="333333"/>
                </a:solidFill>
                <a:effectLst/>
              </a:rPr>
              <a:t> Prayer for Pope Emeritus Benedict, Cardinal Pell and all deceased brothers and members of their families:</a:t>
            </a:r>
            <a:endParaRPr lang="en-AU" sz="1900" b="1" i="0" dirty="0">
              <a:solidFill>
                <a:srgbClr val="333333"/>
              </a:solidFill>
              <a:effectLst/>
            </a:endParaRPr>
          </a:p>
          <a:p>
            <a:pPr marL="0" indent="0" algn="l">
              <a:buNone/>
            </a:pPr>
            <a:r>
              <a:rPr lang="en-AU" sz="1900" b="1" i="1" dirty="0">
                <a:solidFill>
                  <a:srgbClr val="333333"/>
                </a:solidFill>
                <a:effectLst/>
              </a:rPr>
              <a:t> </a:t>
            </a:r>
            <a:endParaRPr lang="en-AU" sz="1900" b="1" i="0" dirty="0">
              <a:solidFill>
                <a:srgbClr val="333333"/>
              </a:solidFill>
              <a:effectLst/>
            </a:endParaRPr>
          </a:p>
          <a:p>
            <a:pPr algn="l"/>
            <a:r>
              <a:rPr lang="en-AU" sz="1900" b="0" i="1" dirty="0">
                <a:solidFill>
                  <a:srgbClr val="121212"/>
                </a:solidFill>
                <a:effectLst/>
              </a:rPr>
              <a:t>Out of the depths I cry to thee, Lord, Lord, hear my voice! Let thine ears be attentive to the voice of my supplication!</a:t>
            </a:r>
            <a:endParaRPr lang="en-AU" sz="1900" b="0" i="0" dirty="0">
              <a:solidFill>
                <a:srgbClr val="333333"/>
              </a:solidFill>
              <a:effectLst/>
            </a:endParaRPr>
          </a:p>
          <a:p>
            <a:pPr algn="l"/>
            <a:r>
              <a:rPr lang="en-AU" sz="1900" b="0" i="1" dirty="0">
                <a:solidFill>
                  <a:srgbClr val="121212"/>
                </a:solidFill>
                <a:effectLst/>
              </a:rPr>
              <a:t>If thou, Lord, shall observe iniquities, Lord, who shall endure it? For with there is merciful forgiveness, and by reason of thy law I have waited for thee Lord.</a:t>
            </a:r>
            <a:endParaRPr lang="en-AU" sz="1900" b="0" i="0" dirty="0">
              <a:solidFill>
                <a:srgbClr val="333333"/>
              </a:solidFill>
              <a:effectLst/>
            </a:endParaRPr>
          </a:p>
          <a:p>
            <a:pPr algn="l"/>
            <a:r>
              <a:rPr lang="en-AU" sz="1900" b="0" i="1" dirty="0">
                <a:solidFill>
                  <a:srgbClr val="121212"/>
                </a:solidFill>
                <a:effectLst/>
              </a:rPr>
              <a:t>My soul has relied on his word; my soul has hoped in the Lord.</a:t>
            </a:r>
            <a:endParaRPr lang="en-AU" sz="1900" b="0" i="0" dirty="0">
              <a:solidFill>
                <a:srgbClr val="333333"/>
              </a:solidFill>
              <a:effectLst/>
            </a:endParaRPr>
          </a:p>
          <a:p>
            <a:pPr algn="l"/>
            <a:r>
              <a:rPr lang="en-AU" sz="1900" b="0" i="1" dirty="0">
                <a:solidFill>
                  <a:srgbClr val="121212"/>
                </a:solidFill>
                <a:effectLst/>
              </a:rPr>
              <a:t>From the morning watch until night let Israel hope in the Lord.  Because with the Lord there is mercy , and with him plentiful redemption.</a:t>
            </a:r>
            <a:endParaRPr lang="en-AU" sz="1900" b="0" i="0" dirty="0">
              <a:solidFill>
                <a:srgbClr val="333333"/>
              </a:solidFill>
              <a:effectLst/>
            </a:endParaRPr>
          </a:p>
          <a:p>
            <a:pPr algn="l"/>
            <a:r>
              <a:rPr lang="en-AU" sz="1900" b="0" i="1" dirty="0">
                <a:solidFill>
                  <a:srgbClr val="121212"/>
                </a:solidFill>
                <a:effectLst/>
              </a:rPr>
              <a:t>And he will redeem Israel from all its iniquities.</a:t>
            </a:r>
            <a:endParaRPr lang="en-AU" sz="1900" b="0" i="0" dirty="0">
              <a:solidFill>
                <a:srgbClr val="333333"/>
              </a:solidFill>
              <a:effectLst/>
            </a:endParaRPr>
          </a:p>
          <a:p>
            <a:pPr algn="l"/>
            <a:r>
              <a:rPr lang="en-AU" sz="1900" b="0" i="1" dirty="0">
                <a:solidFill>
                  <a:srgbClr val="121212"/>
                </a:solidFill>
                <a:effectLst/>
              </a:rPr>
              <a:t>Eternal rest give to them, Lord, And let perpetual light shine on them.  May they rest in peace.  Amen.”</a:t>
            </a:r>
            <a:endParaRPr lang="en-AU" sz="1900" b="0" i="0" dirty="0">
              <a:solidFill>
                <a:srgbClr val="333333"/>
              </a:solidFill>
              <a:effectLst/>
            </a:endParaRPr>
          </a:p>
          <a:p>
            <a:pPr algn="l"/>
            <a:endParaRPr lang="en-AU" sz="2200" b="0" i="0" dirty="0">
              <a:solidFill>
                <a:srgbClr val="333333"/>
              </a:solidFill>
              <a:effectLst/>
            </a:endParaRPr>
          </a:p>
          <a:p>
            <a:endParaRPr lang="en-AU" dirty="0"/>
          </a:p>
        </p:txBody>
      </p:sp>
    </p:spTree>
    <p:extLst>
      <p:ext uri="{BB962C8B-B14F-4D97-AF65-F5344CB8AC3E}">
        <p14:creationId xmlns:p14="http://schemas.microsoft.com/office/powerpoint/2010/main" val="133665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7CA1-4886-8D0A-8111-14238EB3072D}"/>
              </a:ext>
            </a:extLst>
          </p:cNvPr>
          <p:cNvSpPr>
            <a:spLocks noGrp="1"/>
          </p:cNvSpPr>
          <p:nvPr>
            <p:ph type="title"/>
          </p:nvPr>
        </p:nvSpPr>
        <p:spPr>
          <a:xfrm>
            <a:off x="270164" y="609600"/>
            <a:ext cx="11921836" cy="1320800"/>
          </a:xfrm>
        </p:spPr>
        <p:txBody>
          <a:bodyPr/>
          <a:lstStyle/>
          <a:p>
            <a:r>
              <a:rPr lang="en-AU" dirty="0">
                <a:solidFill>
                  <a:schemeClr val="tx1"/>
                </a:solidFill>
              </a:rPr>
              <a:t>Final Blessing – Deacon Ian Wells from Reigate Circle, Province 19</a:t>
            </a:r>
          </a:p>
        </p:txBody>
      </p:sp>
      <p:sp>
        <p:nvSpPr>
          <p:cNvPr id="3" name="Content Placeholder 2">
            <a:extLst>
              <a:ext uri="{FF2B5EF4-FFF2-40B4-BE49-F238E27FC236}">
                <a16:creationId xmlns:a16="http://schemas.microsoft.com/office/drawing/2014/main" id="{A0B79D56-C945-CEBD-2BEB-7E4D66D53086}"/>
              </a:ext>
            </a:extLst>
          </p:cNvPr>
          <p:cNvSpPr>
            <a:spLocks noGrp="1"/>
          </p:cNvSpPr>
          <p:nvPr>
            <p:ph idx="1"/>
          </p:nvPr>
        </p:nvSpPr>
        <p:spPr>
          <a:xfrm>
            <a:off x="270164" y="2545773"/>
            <a:ext cx="11430001" cy="4821382"/>
          </a:xfrm>
        </p:spPr>
        <p:txBody>
          <a:bodyPr>
            <a:noAutofit/>
          </a:bodyPr>
          <a:lstStyle/>
          <a:p>
            <a:r>
              <a:rPr lang="en-AU" sz="2400" b="1" dirty="0"/>
              <a:t>The Lord be with you</a:t>
            </a:r>
            <a:endParaRPr lang="en-AU" sz="2400" dirty="0"/>
          </a:p>
          <a:p>
            <a:r>
              <a:rPr lang="en-AU" sz="2400" i="1" dirty="0"/>
              <a:t>And also with you</a:t>
            </a:r>
          </a:p>
          <a:p>
            <a:r>
              <a:rPr lang="en-AU" sz="2400" b="1" dirty="0"/>
              <a:t>May Almighty God bless you + In the Name of the Father and of the Son and of the Holy Spirit</a:t>
            </a:r>
            <a:endParaRPr lang="en-AU" sz="2400" dirty="0"/>
          </a:p>
          <a:p>
            <a:r>
              <a:rPr lang="en-AU" sz="2400" i="1" dirty="0"/>
              <a:t>Amen</a:t>
            </a:r>
          </a:p>
          <a:p>
            <a:r>
              <a:rPr lang="en-AU" sz="2400" b="1" dirty="0"/>
              <a:t>Go in peace, glorifying the Lord by your life</a:t>
            </a:r>
          </a:p>
        </p:txBody>
      </p:sp>
    </p:spTree>
    <p:extLst>
      <p:ext uri="{BB962C8B-B14F-4D97-AF65-F5344CB8AC3E}">
        <p14:creationId xmlns:p14="http://schemas.microsoft.com/office/powerpoint/2010/main" val="342202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F124-4167-0DFA-67DA-23046D3609B3}"/>
              </a:ext>
            </a:extLst>
          </p:cNvPr>
          <p:cNvSpPr>
            <a:spLocks noGrp="1"/>
          </p:cNvSpPr>
          <p:nvPr>
            <p:ph type="title"/>
          </p:nvPr>
        </p:nvSpPr>
        <p:spPr>
          <a:xfrm>
            <a:off x="790851" y="240088"/>
            <a:ext cx="8596668" cy="870408"/>
          </a:xfrm>
        </p:spPr>
        <p:txBody>
          <a:bodyPr/>
          <a:lstStyle/>
          <a:p>
            <a:r>
              <a:rPr lang="en-AU" dirty="0"/>
              <a:t>St. Mary of the Cross MacKillop</a:t>
            </a:r>
          </a:p>
        </p:txBody>
      </p:sp>
      <p:pic>
        <p:nvPicPr>
          <p:cNvPr id="4" name="Content Placeholder 3">
            <a:extLst>
              <a:ext uri="{FF2B5EF4-FFF2-40B4-BE49-F238E27FC236}">
                <a16:creationId xmlns:a16="http://schemas.microsoft.com/office/drawing/2014/main" id="{D52D6B66-500A-EFDA-FF90-B39F1A032817}"/>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613065" y="2140528"/>
            <a:ext cx="3099428" cy="4058382"/>
          </a:xfrm>
          <a:prstGeom prst="rect">
            <a:avLst/>
          </a:prstGeom>
          <a:noFill/>
          <a:ln>
            <a:noFill/>
          </a:ln>
        </p:spPr>
      </p:pic>
      <p:sp>
        <p:nvSpPr>
          <p:cNvPr id="6" name="TextBox 5">
            <a:extLst>
              <a:ext uri="{FF2B5EF4-FFF2-40B4-BE49-F238E27FC236}">
                <a16:creationId xmlns:a16="http://schemas.microsoft.com/office/drawing/2014/main" id="{603BD4F6-7232-F015-CE83-EACF57E4DA96}"/>
              </a:ext>
            </a:extLst>
          </p:cNvPr>
          <p:cNvSpPr txBox="1"/>
          <p:nvPr/>
        </p:nvSpPr>
        <p:spPr>
          <a:xfrm flipH="1">
            <a:off x="4825537" y="2219033"/>
            <a:ext cx="4239953" cy="870408"/>
          </a:xfrm>
          <a:prstGeom prst="rect">
            <a:avLst/>
          </a:prstGeom>
          <a:noFill/>
        </p:spPr>
        <p:txBody>
          <a:bodyPr wrap="square" rtlCol="0">
            <a:spAutoFit/>
          </a:bodyPr>
          <a:lstStyle/>
          <a:p>
            <a:endParaRPr lang="en-AU" dirty="0"/>
          </a:p>
        </p:txBody>
      </p:sp>
      <p:sp>
        <p:nvSpPr>
          <p:cNvPr id="7" name="TextBox 6">
            <a:extLst>
              <a:ext uri="{FF2B5EF4-FFF2-40B4-BE49-F238E27FC236}">
                <a16:creationId xmlns:a16="http://schemas.microsoft.com/office/drawing/2014/main" id="{3ADA2467-B52A-1CD2-6C55-605D2A75F9FE}"/>
              </a:ext>
            </a:extLst>
          </p:cNvPr>
          <p:cNvSpPr txBox="1"/>
          <p:nvPr/>
        </p:nvSpPr>
        <p:spPr>
          <a:xfrm flipH="1">
            <a:off x="4193259" y="1480008"/>
            <a:ext cx="5504508" cy="5373266"/>
          </a:xfrm>
          <a:prstGeom prst="rect">
            <a:avLst/>
          </a:prstGeom>
          <a:noFill/>
        </p:spPr>
        <p:txBody>
          <a:bodyPr wrap="square" rtlCol="0">
            <a:spAutoFit/>
          </a:bodyPr>
          <a:lstStyle/>
          <a:p>
            <a:r>
              <a:rPr lang="en-AU" sz="1800" dirty="0">
                <a:solidFill>
                  <a:srgbClr val="333333"/>
                </a:solidFill>
                <a:effectLst/>
                <a:latin typeface="Trebuchet MS" panose="020B0603020202020204" pitchFamily="34" charset="0"/>
                <a:ea typeface="Times New Roman" panose="02020603050405020304" pitchFamily="18" charset="0"/>
                <a:cs typeface="Helvetica" panose="020B0604020202020204" pitchFamily="34" charset="0"/>
              </a:rPr>
              <a:t>Saint Mary of the Cross MacKillop (15 January 1842 - 8 August 1909), was an Australian Roman Catholic nun who founded the Sisters of St Joseph of the </a:t>
            </a:r>
            <a:r>
              <a:rPr lang="en-AU" sz="1800" dirty="0">
                <a:solidFill>
                  <a:srgbClr val="333333"/>
                </a:solidFill>
                <a:effectLst/>
                <a:latin typeface="Trebuchet MS" panose="020B0603020202020204" pitchFamily="34" charset="0"/>
                <a:ea typeface="Times New Roman" panose="02020603050405020304" pitchFamily="18" charset="0"/>
              </a:rPr>
              <a:t>Sacred Heart and a number of schools and welfare institutions throughout Australasia with an emphasis on education for the poor. Since her death she has attracted much veneration in Australia and internationally.  She was </a:t>
            </a:r>
            <a:r>
              <a:rPr lang="en-AU" sz="1800" dirty="0">
                <a:solidFill>
                  <a:srgbClr val="333333"/>
                </a:solidFill>
                <a:effectLst/>
                <a:latin typeface="Trebuchet MS" panose="020B0603020202020204" pitchFamily="34" charset="0"/>
                <a:ea typeface="Times New Roman" panose="02020603050405020304" pitchFamily="18" charset="0"/>
                <a:cs typeface="Helvetica" panose="020B0604020202020204" pitchFamily="34" charset="0"/>
              </a:rPr>
              <a:t>beatified on 19 January 1995 by Pope John Paul II.</a:t>
            </a:r>
            <a:endParaRPr lang="en-AU" sz="1800" dirty="0">
              <a:effectLst/>
              <a:latin typeface="Trebuchet MS" panose="020B0603020202020204" pitchFamily="34" charset="0"/>
              <a:ea typeface="Times New Roman" panose="02020603050405020304" pitchFamily="18" charset="0"/>
            </a:endParaRPr>
          </a:p>
          <a:p>
            <a:pPr>
              <a:spcBef>
                <a:spcPts val="2250"/>
              </a:spcBef>
              <a:spcAft>
                <a:spcPts val="750"/>
              </a:spcAft>
            </a:pPr>
            <a:r>
              <a:rPr lang="en-AU" sz="1800" dirty="0">
                <a:solidFill>
                  <a:srgbClr val="333333"/>
                </a:solidFill>
                <a:effectLst/>
                <a:latin typeface="Trebuchet MS" panose="020B0603020202020204" pitchFamily="34" charset="0"/>
                <a:ea typeface="Times New Roman" panose="02020603050405020304" pitchFamily="18" charset="0"/>
              </a:rPr>
              <a:t>Pope Benedict XVI prayed at her tomb during his visit to Sydney for World Youth Day 2008. In December 2009, Pope Benedict XVI approved the Roman Catholic Church's recognition of a second miracle attributed to her intercession. Pope Benedict canonised Saint Mary MacKillop on 17 October 2010. </a:t>
            </a:r>
            <a:r>
              <a:rPr lang="en-AU" sz="1800" dirty="0">
                <a:solidFill>
                  <a:srgbClr val="333333"/>
                </a:solidFill>
                <a:effectLst/>
                <a:latin typeface="Trebuchet MS" panose="020B0603020202020204" pitchFamily="34" charset="0"/>
                <a:ea typeface="Times New Roman" panose="02020603050405020304" pitchFamily="18" charset="0"/>
                <a:cs typeface="Helvetica" panose="020B0604020202020204" pitchFamily="34" charset="0"/>
              </a:rPr>
              <a:t>St. Mary MacKillop is the patron saint of Australia, Her feast day is celebrated on August 8.</a:t>
            </a:r>
            <a:endParaRPr lang="en-AU" sz="1800" dirty="0">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148304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E4D2-35EE-936B-55B8-AB2FFC925C51}"/>
              </a:ext>
            </a:extLst>
          </p:cNvPr>
          <p:cNvSpPr>
            <a:spLocks noGrp="1"/>
          </p:cNvSpPr>
          <p:nvPr>
            <p:ph type="title"/>
          </p:nvPr>
        </p:nvSpPr>
        <p:spPr>
          <a:xfrm>
            <a:off x="2961409" y="422563"/>
            <a:ext cx="7117774" cy="1208090"/>
          </a:xfrm>
        </p:spPr>
        <p:txBody>
          <a:bodyPr>
            <a:normAutofit fontScale="90000"/>
          </a:bodyPr>
          <a:lstStyle/>
          <a:p>
            <a:pPr>
              <a:lnSpc>
                <a:spcPct val="90000"/>
              </a:lnSpc>
            </a:pPr>
            <a:r>
              <a:rPr lang="en-AU" sz="2700" dirty="0">
                <a:effectLst/>
                <a:ea typeface="Times New Roman" panose="02020603050405020304" pitchFamily="18" charset="0"/>
                <a:cs typeface="Helvetica" panose="020B0604020202020204" pitchFamily="34" charset="0"/>
              </a:rPr>
              <a:t>Our Lady of the Aborigines -</a:t>
            </a:r>
            <a:br>
              <a:rPr lang="en-AU" sz="2700" dirty="0">
                <a:effectLst/>
                <a:ea typeface="Times New Roman" panose="02020603050405020304" pitchFamily="18" charset="0"/>
                <a:cs typeface="Helvetica" panose="020B0604020202020204" pitchFamily="34" charset="0"/>
              </a:rPr>
            </a:br>
            <a:r>
              <a:rPr lang="en-AU" sz="2700" strike="noStrike"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Aboriginal Madonna - Karel </a:t>
            </a:r>
            <a:r>
              <a:rPr lang="en-AU" sz="2700" strike="noStrike" dirty="0" err="1">
                <a:effectLst/>
                <a:ea typeface="Times New Roman" panose="02020603050405020304" pitchFamily="18" charset="0"/>
                <a:hlinkClick r:id="rId3">
                  <a:extLst>
                    <a:ext uri="{A12FA001-AC4F-418D-AE19-62706E023703}">
                      <ahyp:hlinkClr xmlns:ahyp="http://schemas.microsoft.com/office/drawing/2018/hyperlinkcolor" val="tx"/>
                    </a:ext>
                  </a:extLst>
                </a:hlinkClick>
              </a:rPr>
              <a:t>Kupka</a:t>
            </a:r>
            <a:r>
              <a:rPr lang="en-AU" sz="2700" strike="noStrike"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 1918-1993</a:t>
            </a:r>
            <a:r>
              <a:rPr lang="en-AU" sz="2700" dirty="0">
                <a:effectLst/>
                <a:ea typeface="Times New Roman" panose="02020603050405020304" pitchFamily="18" charset="0"/>
                <a:cs typeface="Helvetica" panose="020B0604020202020204" pitchFamily="34" charset="0"/>
              </a:rPr>
              <a:t> </a:t>
            </a:r>
            <a:br>
              <a:rPr lang="en-AU" sz="2000" dirty="0">
                <a:effectLst/>
                <a:latin typeface="Calibri" panose="020F0502020204030204" pitchFamily="34" charset="0"/>
                <a:ea typeface="Times New Roman" panose="02020603050405020304" pitchFamily="18" charset="0"/>
              </a:rPr>
            </a:br>
            <a:br>
              <a:rPr lang="en-AU" sz="2000" dirty="0">
                <a:effectLst/>
                <a:latin typeface="Calibri" panose="020F0502020204030204" pitchFamily="34" charset="0"/>
                <a:ea typeface="Times New Roman" panose="02020603050405020304" pitchFamily="18" charset="0"/>
              </a:rPr>
            </a:br>
            <a:endParaRPr lang="en-AU" sz="2000" dirty="0"/>
          </a:p>
        </p:txBody>
      </p:sp>
      <p:pic>
        <p:nvPicPr>
          <p:cNvPr id="4" name="Content Placeholder 3" descr="aborig madonna Copy">
            <a:extLst>
              <a:ext uri="{FF2B5EF4-FFF2-40B4-BE49-F238E27FC236}">
                <a16:creationId xmlns:a16="http://schemas.microsoft.com/office/drawing/2014/main" id="{DAAB8908-9EDF-A066-502B-DE9DC1EBCCE6}"/>
              </a:ext>
            </a:extLst>
          </p:cNvPr>
          <p:cNvPicPr>
            <a:picLocks/>
          </p:cNvPicPr>
          <p:nvPr/>
        </p:nvPicPr>
        <p:blipFill rotWithShape="1">
          <a:blip r:embed="rId4" r:link="rId5">
            <a:duotone>
              <a:prstClr val="black"/>
              <a:schemeClr val="tx2">
                <a:tint val="45000"/>
                <a:satMod val="400000"/>
              </a:schemeClr>
            </a:duotone>
            <a:extLst>
              <a:ext uri="{28A0092B-C50C-407E-A947-70E740481C1C}">
                <a14:useLocalDpi xmlns:a14="http://schemas.microsoft.com/office/drawing/2010/main" val="0"/>
              </a:ext>
            </a:extLst>
          </a:blip>
          <a:srcRect l="36357" r="24014"/>
          <a:stretch>
            <a:fillRect/>
          </a:stretch>
        </p:blipFill>
        <p:spPr bwMode="auto">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a:noFill/>
        </p:spPr>
      </p:pic>
      <p:sp>
        <p:nvSpPr>
          <p:cNvPr id="6" name="Rectangle 2">
            <a:extLst>
              <a:ext uri="{FF2B5EF4-FFF2-40B4-BE49-F238E27FC236}">
                <a16:creationId xmlns:a16="http://schemas.microsoft.com/office/drawing/2014/main" id="{27E4AF3E-02AF-DDA8-E8A6-41C9D6ED6A42}"/>
              </a:ext>
            </a:extLst>
          </p:cNvPr>
          <p:cNvSpPr>
            <a:spLocks noGrp="1" noChangeArrowheads="1"/>
          </p:cNvSpPr>
          <p:nvPr>
            <p:ph idx="1"/>
          </p:nvPr>
        </p:nvSpPr>
        <p:spPr bwMode="auto">
          <a:xfrm>
            <a:off x="2852022" y="1630653"/>
            <a:ext cx="7777878" cy="524563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90000"/>
              </a:lnSpc>
              <a:spcBef>
                <a:spcPct val="0"/>
              </a:spcBef>
              <a:spcAft>
                <a:spcPts val="600"/>
              </a:spcAft>
              <a:buClrTx/>
              <a:buSzTx/>
              <a:buFontTx/>
              <a:buNone/>
              <a:tabLst/>
            </a:pPr>
            <a:r>
              <a:rPr kumimoji="0" lang="en-AU" altLang="en-US" b="0" i="0" u="none" strike="noStrike" cap="none" normalizeH="0" baseline="0" dirty="0">
                <a:ln>
                  <a:noFill/>
                </a:ln>
                <a:effectLst/>
                <a:ea typeface="Times New Roman" panose="02020603050405020304" pitchFamily="18" charset="0"/>
                <a:cs typeface="Helvetica" panose="020B0604020202020204" pitchFamily="34" charset="0"/>
              </a:rPr>
              <a:t>The painting is displayed in St Mary’s Star of The Sea Cathedral in Northern Territory, Australia</a:t>
            </a:r>
            <a:endParaRPr kumimoji="0" lang="en-AU" altLang="en-US" b="0" i="0" u="none" strike="noStrike" cap="none" normalizeH="0" baseline="0" dirty="0">
              <a:ln>
                <a:noFill/>
              </a:ln>
              <a:effectLst/>
              <a:ea typeface="Times New Roman" panose="02020603050405020304" pitchFamily="18" charset="0"/>
              <a:cs typeface="Calibri" panose="020F0502020204030204" pitchFamily="34" charset="0"/>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AU" altLang="en-US" b="0" i="0" u="none" strike="noStrike" cap="none" normalizeH="0" baseline="0" dirty="0">
                <a:ln>
                  <a:noFill/>
                </a:ln>
                <a:effectLst/>
                <a:ea typeface="Times New Roman" panose="02020603050405020304" pitchFamily="18" charset="0"/>
                <a:cs typeface="Times New Roman" panose="02020603050405020304" pitchFamily="18" charset="0"/>
              </a:rPr>
              <a:t> </a:t>
            </a:r>
            <a:endParaRPr kumimoji="0" lang="en-AU" altLang="en-US" b="0" i="0" u="none" strike="noStrike" cap="none" normalizeH="0" baseline="0" dirty="0">
              <a:ln>
                <a:noFill/>
              </a:ln>
              <a:effectLst/>
              <a:ea typeface="Times New Roman" panose="02020603050405020304" pitchFamily="18" charset="0"/>
              <a:cs typeface="Calibri" panose="020F0502020204030204" pitchFamily="34" charset="0"/>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AU" altLang="en-US" b="0" i="0" u="none" strike="noStrike" cap="none" normalizeH="0" baseline="0" dirty="0">
                <a:ln>
                  <a:noFill/>
                </a:ln>
                <a:effectLst/>
                <a:ea typeface="Times New Roman" panose="02020603050405020304" pitchFamily="18" charset="0"/>
                <a:cs typeface="Arial" panose="020B0604020202020204" pitchFamily="34" charset="0"/>
              </a:rPr>
              <a:t>Jesuit missionaries first arrived in the Northern Territory in 1882 to minister to the Aborigine population. A church was built, Our Lady Star of the Sea, in 1889 but destroyed by a cyclone in 1897. It was rebuilt and enlarged over the years until, during World War II, Japanese bombs destroyed it and many other buildings in the city. The day of the first raid, February 19, 1942, is still remembered as “Bombing of Darwin Day”.</a:t>
            </a:r>
            <a:endParaRPr kumimoji="0" lang="en-AU" altLang="en-US" b="0" i="0" u="none" strike="noStrike" cap="none" normalizeH="0" baseline="0" dirty="0">
              <a:ln>
                <a:noFill/>
              </a:ln>
              <a:effectLst/>
              <a:ea typeface="Times New Roman" panose="02020603050405020304" pitchFamily="18" charset="0"/>
              <a:cs typeface="Calibri" panose="020F0502020204030204" pitchFamily="34" charset="0"/>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AU" altLang="en-US" b="0" i="0" u="none" strike="noStrike" cap="none" normalizeH="0" baseline="0" dirty="0">
                <a:ln>
                  <a:noFill/>
                </a:ln>
                <a:effectLst/>
                <a:ea typeface="Times New Roman" panose="02020603050405020304" pitchFamily="18" charset="0"/>
                <a:cs typeface="Arial" panose="020B0604020202020204" pitchFamily="34" charset="0"/>
              </a:rPr>
              <a:t>The current building was built in 1962 and has a distinctively modern style. Cathedral displays the painting known as the Aborigine Madonna; a painting of the Blessed Virgin Mary, with the baby Jesus, depicted as Aborigines. Although many traditional paintings such as this show the Blessed Virgin holding Jesus in her lap, this one shows him being carried on her shoulder, in the same way as the aborigines from the Northern Territory carry their children.</a:t>
            </a:r>
            <a:endParaRPr kumimoji="0" lang="en-AU" altLang="en-US" b="0" i="0" u="none" strike="noStrike" cap="none" normalizeH="0" baseline="0" dirty="0">
              <a:ln>
                <a:noFill/>
              </a:ln>
              <a:effectLst/>
            </a:endParaRPr>
          </a:p>
        </p:txBody>
      </p:sp>
    </p:spTree>
    <p:extLst>
      <p:ext uri="{BB962C8B-B14F-4D97-AF65-F5344CB8AC3E}">
        <p14:creationId xmlns:p14="http://schemas.microsoft.com/office/powerpoint/2010/main" val="425795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8775-F110-544A-D5D9-DC179E234335}"/>
              </a:ext>
            </a:extLst>
          </p:cNvPr>
          <p:cNvSpPr>
            <a:spLocks noGrp="1"/>
          </p:cNvSpPr>
          <p:nvPr>
            <p:ph type="title"/>
          </p:nvPr>
        </p:nvSpPr>
        <p:spPr>
          <a:xfrm>
            <a:off x="677333" y="609599"/>
            <a:ext cx="9370675" cy="5074228"/>
          </a:xfrm>
        </p:spPr>
        <p:txBody>
          <a:bodyPr>
            <a:normAutofit/>
          </a:bodyPr>
          <a:lstStyle/>
          <a:p>
            <a:pPr>
              <a:lnSpc>
                <a:spcPct val="90000"/>
              </a:lnSpc>
            </a:pPr>
            <a:r>
              <a:rPr lang="en-AU" sz="3800" b="1" dirty="0">
                <a:solidFill>
                  <a:schemeClr val="tx1"/>
                </a:solidFill>
              </a:rPr>
              <a:t>Introduction:</a:t>
            </a:r>
            <a:br>
              <a:rPr lang="en-AU" sz="3800" b="1" dirty="0">
                <a:solidFill>
                  <a:schemeClr val="tx1"/>
                </a:solidFill>
              </a:rPr>
            </a:br>
            <a:br>
              <a:rPr lang="en-AU" sz="3800" b="1" dirty="0">
                <a:solidFill>
                  <a:schemeClr val="tx1"/>
                </a:solidFill>
              </a:rPr>
            </a:br>
            <a:r>
              <a:rPr lang="en-AU" sz="3800" b="1" dirty="0">
                <a:solidFill>
                  <a:schemeClr val="tx1"/>
                </a:solidFill>
              </a:rPr>
              <a:t>Brother Graham Short, Vice-President Australian National Council</a:t>
            </a:r>
            <a:br>
              <a:rPr lang="en-AU" sz="3800" b="1" dirty="0"/>
            </a:br>
            <a:endParaRPr lang="en-AU" sz="3800" b="1" dirty="0"/>
          </a:p>
        </p:txBody>
      </p:sp>
    </p:spTree>
    <p:extLst>
      <p:ext uri="{BB962C8B-B14F-4D97-AF65-F5344CB8AC3E}">
        <p14:creationId xmlns:p14="http://schemas.microsoft.com/office/powerpoint/2010/main" val="163001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C05F-D675-CCE3-7E46-DF318C69135D}"/>
              </a:ext>
            </a:extLst>
          </p:cNvPr>
          <p:cNvSpPr>
            <a:spLocks noGrp="1"/>
          </p:cNvSpPr>
          <p:nvPr>
            <p:ph type="title"/>
          </p:nvPr>
        </p:nvSpPr>
        <p:spPr>
          <a:xfrm>
            <a:off x="83128" y="238991"/>
            <a:ext cx="11481954" cy="1049481"/>
          </a:xfrm>
        </p:spPr>
        <p:txBody>
          <a:bodyPr>
            <a:normAutofit fontScale="90000"/>
          </a:bodyPr>
          <a:lstStyle/>
          <a:p>
            <a:r>
              <a:rPr lang="en-AU" sz="4000" b="1" i="0" dirty="0">
                <a:solidFill>
                  <a:schemeClr val="tx2"/>
                </a:solidFill>
                <a:effectLst/>
              </a:rPr>
              <a:t>The Apostles Creed  </a:t>
            </a:r>
            <a:br>
              <a:rPr lang="en-AU" sz="4000" b="1" i="0" dirty="0">
                <a:solidFill>
                  <a:schemeClr val="tx2"/>
                </a:solidFill>
                <a:effectLst/>
              </a:rPr>
            </a:br>
            <a:r>
              <a:rPr lang="en-AU" sz="2700" i="0" dirty="0">
                <a:solidFill>
                  <a:schemeClr val="tx2"/>
                </a:solidFill>
                <a:effectLst/>
              </a:rPr>
              <a:t>Led by Brother Peter Woodford, United Kingdom   </a:t>
            </a:r>
            <a:br>
              <a:rPr lang="en-AU" i="0" dirty="0">
                <a:solidFill>
                  <a:schemeClr val="accent2"/>
                </a:solidFill>
                <a:effectLst/>
              </a:rPr>
            </a:br>
            <a:br>
              <a:rPr lang="en-AU" dirty="0">
                <a:solidFill>
                  <a:schemeClr val="accent2"/>
                </a:solidFill>
              </a:rPr>
            </a:br>
            <a:endParaRPr lang="en-AU" dirty="0">
              <a:solidFill>
                <a:schemeClr val="accent2"/>
              </a:solidFill>
            </a:endParaRPr>
          </a:p>
        </p:txBody>
      </p:sp>
      <p:sp>
        <p:nvSpPr>
          <p:cNvPr id="3" name="Content Placeholder 2">
            <a:extLst>
              <a:ext uri="{FF2B5EF4-FFF2-40B4-BE49-F238E27FC236}">
                <a16:creationId xmlns:a16="http://schemas.microsoft.com/office/drawing/2014/main" id="{A587C07A-470D-B8B8-8438-909EE7ACFCE3}"/>
              </a:ext>
            </a:extLst>
          </p:cNvPr>
          <p:cNvSpPr>
            <a:spLocks noGrp="1"/>
          </p:cNvSpPr>
          <p:nvPr>
            <p:ph sz="half" idx="1"/>
          </p:nvPr>
        </p:nvSpPr>
        <p:spPr>
          <a:xfrm>
            <a:off x="249382" y="1423555"/>
            <a:ext cx="9008481" cy="5288971"/>
          </a:xfrm>
        </p:spPr>
        <p:txBody>
          <a:bodyPr>
            <a:normAutofit/>
          </a:bodyPr>
          <a:lstStyle/>
          <a:p>
            <a:pPr algn="l"/>
            <a:r>
              <a:rPr lang="en-AU" b="1" i="0" dirty="0">
                <a:solidFill>
                  <a:srgbClr val="373737"/>
                </a:solidFill>
                <a:effectLst/>
              </a:rPr>
              <a:t>The Apostles’ Creed</a:t>
            </a:r>
          </a:p>
          <a:p>
            <a:pPr algn="l"/>
            <a:r>
              <a:rPr lang="en-AU" b="0" i="0" dirty="0">
                <a:solidFill>
                  <a:srgbClr val="373737"/>
                </a:solidFill>
                <a:effectLst/>
              </a:rPr>
              <a:t>I believe in God the Father almighty, </a:t>
            </a:r>
            <a:br>
              <a:rPr lang="en-AU" b="0" i="0" dirty="0">
                <a:solidFill>
                  <a:srgbClr val="373737"/>
                </a:solidFill>
                <a:effectLst/>
              </a:rPr>
            </a:br>
            <a:r>
              <a:rPr lang="en-AU" b="0" i="0" dirty="0">
                <a:solidFill>
                  <a:srgbClr val="373737"/>
                </a:solidFill>
                <a:effectLst/>
              </a:rPr>
              <a:t>Creator of heaven and earth. </a:t>
            </a:r>
            <a:br>
              <a:rPr lang="en-AU" b="0" i="0" dirty="0">
                <a:solidFill>
                  <a:srgbClr val="373737"/>
                </a:solidFill>
                <a:effectLst/>
              </a:rPr>
            </a:br>
            <a:r>
              <a:rPr lang="en-AU" b="0" i="0" dirty="0">
                <a:solidFill>
                  <a:srgbClr val="373737"/>
                </a:solidFill>
                <a:effectLst/>
              </a:rPr>
              <a:t>And in Jesus Christ, His only Son, </a:t>
            </a:r>
            <a:br>
              <a:rPr lang="en-AU" b="0" i="0" dirty="0">
                <a:solidFill>
                  <a:srgbClr val="373737"/>
                </a:solidFill>
                <a:effectLst/>
              </a:rPr>
            </a:br>
            <a:r>
              <a:rPr lang="en-AU" b="0" i="0" dirty="0">
                <a:solidFill>
                  <a:srgbClr val="373737"/>
                </a:solidFill>
                <a:effectLst/>
              </a:rPr>
              <a:t>our Lord, Who was conceived by the Holy Spirit,</a:t>
            </a:r>
            <a:br>
              <a:rPr lang="en-AU" b="0" i="0" dirty="0">
                <a:solidFill>
                  <a:srgbClr val="373737"/>
                </a:solidFill>
                <a:effectLst/>
              </a:rPr>
            </a:br>
            <a:r>
              <a:rPr lang="en-AU" b="0" i="0" dirty="0">
                <a:solidFill>
                  <a:srgbClr val="373737"/>
                </a:solidFill>
                <a:effectLst/>
              </a:rPr>
              <a:t>born of the Virgin Mary, </a:t>
            </a:r>
            <a:br>
              <a:rPr lang="en-AU" b="0" i="0" dirty="0">
                <a:solidFill>
                  <a:srgbClr val="373737"/>
                </a:solidFill>
                <a:effectLst/>
              </a:rPr>
            </a:br>
            <a:r>
              <a:rPr lang="en-AU" b="0" i="0" dirty="0">
                <a:solidFill>
                  <a:schemeClr val="tx2"/>
                </a:solidFill>
                <a:effectLst/>
              </a:rPr>
              <a:t>suffered under Pontius </a:t>
            </a:r>
            <a:r>
              <a:rPr lang="en-AU" b="0" i="0" dirty="0">
                <a:solidFill>
                  <a:srgbClr val="373737"/>
                </a:solidFill>
                <a:effectLst/>
              </a:rPr>
              <a:t>Pilate,</a:t>
            </a:r>
            <a:br>
              <a:rPr lang="en-AU" b="0" i="0" dirty="0">
                <a:solidFill>
                  <a:srgbClr val="373737"/>
                </a:solidFill>
                <a:effectLst/>
              </a:rPr>
            </a:br>
            <a:r>
              <a:rPr lang="en-AU" b="0" i="0" dirty="0">
                <a:solidFill>
                  <a:srgbClr val="373737"/>
                </a:solidFill>
                <a:effectLst/>
              </a:rPr>
              <a:t>was crucified, died, and was buried.</a:t>
            </a:r>
            <a:br>
              <a:rPr lang="en-AU" b="0" i="0" dirty="0">
                <a:solidFill>
                  <a:srgbClr val="373737"/>
                </a:solidFill>
                <a:effectLst/>
              </a:rPr>
            </a:br>
            <a:r>
              <a:rPr lang="en-AU" b="0" i="0" dirty="0">
                <a:solidFill>
                  <a:srgbClr val="373737"/>
                </a:solidFill>
                <a:effectLst/>
              </a:rPr>
              <a:t>He descended into hell; </a:t>
            </a:r>
            <a:r>
              <a:rPr lang="en-AU" dirty="0">
                <a:solidFill>
                  <a:srgbClr val="373737"/>
                </a:solidFill>
              </a:rPr>
              <a:t>on </a:t>
            </a:r>
            <a:r>
              <a:rPr lang="en-AU" b="0" i="0" dirty="0">
                <a:solidFill>
                  <a:srgbClr val="373737"/>
                </a:solidFill>
                <a:effectLst/>
              </a:rPr>
              <a:t>the third day </a:t>
            </a:r>
            <a:br>
              <a:rPr lang="en-AU" b="0" i="0" dirty="0">
                <a:solidFill>
                  <a:srgbClr val="373737"/>
                </a:solidFill>
                <a:effectLst/>
              </a:rPr>
            </a:br>
            <a:r>
              <a:rPr lang="en-AU" b="0" i="0" dirty="0">
                <a:solidFill>
                  <a:srgbClr val="373737"/>
                </a:solidFill>
                <a:effectLst/>
              </a:rPr>
              <a:t>He rose again from the dead;</a:t>
            </a:r>
            <a:br>
              <a:rPr lang="en-AU" b="0" i="0" dirty="0">
                <a:solidFill>
                  <a:srgbClr val="373737"/>
                </a:solidFill>
                <a:effectLst/>
              </a:rPr>
            </a:br>
            <a:r>
              <a:rPr lang="en-AU" b="0" i="0" dirty="0">
                <a:solidFill>
                  <a:srgbClr val="373737"/>
                </a:solidFill>
                <a:effectLst/>
              </a:rPr>
              <a:t>He ascended into heaven, and sits at </a:t>
            </a:r>
            <a:br>
              <a:rPr lang="en-AU" b="0" i="0" dirty="0">
                <a:solidFill>
                  <a:srgbClr val="373737"/>
                </a:solidFill>
                <a:effectLst/>
              </a:rPr>
            </a:br>
            <a:r>
              <a:rPr lang="en-AU" b="0" i="0" dirty="0">
                <a:solidFill>
                  <a:srgbClr val="373737"/>
                </a:solidFill>
                <a:effectLst/>
              </a:rPr>
              <a:t>the right hand of God the Father </a:t>
            </a:r>
            <a:br>
              <a:rPr lang="en-AU" b="0" i="0" dirty="0">
                <a:solidFill>
                  <a:srgbClr val="373737"/>
                </a:solidFill>
                <a:effectLst/>
              </a:rPr>
            </a:br>
            <a:r>
              <a:rPr lang="en-AU" b="0" i="0" dirty="0">
                <a:solidFill>
                  <a:srgbClr val="373737"/>
                </a:solidFill>
                <a:effectLst/>
              </a:rPr>
              <a:t>almighty, from thence He shall come</a:t>
            </a:r>
            <a:br>
              <a:rPr lang="en-AU" b="0" i="0" dirty="0">
                <a:solidFill>
                  <a:srgbClr val="373737"/>
                </a:solidFill>
                <a:effectLst/>
              </a:rPr>
            </a:br>
            <a:r>
              <a:rPr lang="en-AU" b="0" i="0" dirty="0">
                <a:solidFill>
                  <a:srgbClr val="373737"/>
                </a:solidFill>
                <a:effectLst/>
              </a:rPr>
              <a:t>to judge the living and the dead.</a:t>
            </a:r>
            <a:br>
              <a:rPr lang="en-AU" b="0" i="0" dirty="0">
                <a:solidFill>
                  <a:srgbClr val="373737"/>
                </a:solidFill>
                <a:effectLst/>
              </a:rPr>
            </a:br>
            <a:r>
              <a:rPr lang="en-AU" b="0" i="0" dirty="0">
                <a:solidFill>
                  <a:srgbClr val="373737"/>
                </a:solidFill>
                <a:effectLst/>
              </a:rPr>
              <a:t>I believe in the Holy Spirit, the holy Catholic Church,</a:t>
            </a:r>
            <a:br>
              <a:rPr lang="en-AU" b="0" i="0" dirty="0">
                <a:solidFill>
                  <a:srgbClr val="373737"/>
                </a:solidFill>
                <a:effectLst/>
              </a:rPr>
            </a:br>
            <a:r>
              <a:rPr lang="en-AU" b="0" i="0" dirty="0">
                <a:solidFill>
                  <a:srgbClr val="373737"/>
                </a:solidFill>
                <a:effectLst/>
              </a:rPr>
              <a:t>the communion of saints, the forgiveness of sins, </a:t>
            </a:r>
            <a:br>
              <a:rPr lang="en-AU" b="0" i="0" dirty="0">
                <a:solidFill>
                  <a:srgbClr val="373737"/>
                </a:solidFill>
                <a:effectLst/>
              </a:rPr>
            </a:br>
            <a:r>
              <a:rPr lang="en-AU" b="0" i="0" dirty="0">
                <a:solidFill>
                  <a:srgbClr val="373737"/>
                </a:solidFill>
                <a:effectLst/>
              </a:rPr>
              <a:t>the resurrection of the body and life everlasting.  Amen</a:t>
            </a:r>
          </a:p>
          <a:p>
            <a:pPr algn="l"/>
            <a:r>
              <a:rPr lang="en-AU" b="1" dirty="0">
                <a:solidFill>
                  <a:schemeClr val="tx1"/>
                </a:solidFill>
              </a:rPr>
              <a:t>Our Father, Hail Mary, Glory Be</a:t>
            </a:r>
            <a:endParaRPr lang="en-AU" dirty="0"/>
          </a:p>
        </p:txBody>
      </p:sp>
      <p:pic>
        <p:nvPicPr>
          <p:cNvPr id="7" name="Picture 2" descr="The Apostles’ Creed">
            <a:extLst>
              <a:ext uri="{FF2B5EF4-FFF2-40B4-BE49-F238E27FC236}">
                <a16:creationId xmlns:a16="http://schemas.microsoft.com/office/drawing/2014/main" id="{A5A7920F-98E0-9387-5B21-D6DC0ABE9FE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9791" y="1984664"/>
            <a:ext cx="5552208" cy="317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55D3-2AC1-38B6-3B4A-33516D461EBE}"/>
              </a:ext>
            </a:extLst>
          </p:cNvPr>
          <p:cNvSpPr>
            <a:spLocks noGrp="1"/>
          </p:cNvSpPr>
          <p:nvPr>
            <p:ph type="title"/>
          </p:nvPr>
        </p:nvSpPr>
        <p:spPr>
          <a:xfrm>
            <a:off x="103909" y="155863"/>
            <a:ext cx="8697192" cy="1194955"/>
          </a:xfrm>
        </p:spPr>
        <p:txBody>
          <a:bodyPr>
            <a:normAutofit fontScale="90000"/>
          </a:bodyPr>
          <a:lstStyle/>
          <a:p>
            <a:r>
              <a:rPr lang="en-AU" b="1" dirty="0">
                <a:solidFill>
                  <a:schemeClr val="tx2"/>
                </a:solidFill>
              </a:rPr>
              <a:t>First Joyful Mystery – The Annunciation </a:t>
            </a:r>
            <a:br>
              <a:rPr lang="en-AU" dirty="0">
                <a:solidFill>
                  <a:schemeClr val="tx2"/>
                </a:solidFill>
              </a:rPr>
            </a:br>
            <a:r>
              <a:rPr lang="en-AU" sz="2700" dirty="0">
                <a:solidFill>
                  <a:schemeClr val="tx2"/>
                </a:solidFill>
              </a:rPr>
              <a:t>Lk. 1:26-38  Led by Brother Graham Short, Australia</a:t>
            </a:r>
            <a:br>
              <a:rPr lang="en-AU" dirty="0"/>
            </a:br>
            <a:endParaRPr lang="en-AU" dirty="0"/>
          </a:p>
        </p:txBody>
      </p:sp>
      <p:sp>
        <p:nvSpPr>
          <p:cNvPr id="3" name="Content Placeholder 2">
            <a:extLst>
              <a:ext uri="{FF2B5EF4-FFF2-40B4-BE49-F238E27FC236}">
                <a16:creationId xmlns:a16="http://schemas.microsoft.com/office/drawing/2014/main" id="{4CFB6A3D-9F38-5242-FD75-CE7B86156A80}"/>
              </a:ext>
            </a:extLst>
          </p:cNvPr>
          <p:cNvSpPr>
            <a:spLocks noGrp="1"/>
          </p:cNvSpPr>
          <p:nvPr>
            <p:ph sz="half" idx="2"/>
          </p:nvPr>
        </p:nvSpPr>
        <p:spPr>
          <a:xfrm>
            <a:off x="1" y="1350818"/>
            <a:ext cx="8385464" cy="5787737"/>
          </a:xfrm>
        </p:spPr>
        <p:txBody>
          <a:bodyPr>
            <a:normAutofit/>
          </a:bodyPr>
          <a:lstStyle/>
          <a:p>
            <a:pPr>
              <a:lnSpc>
                <a:spcPct val="107000"/>
              </a:lnSpc>
              <a:spcAft>
                <a:spcPts val="800"/>
              </a:spcAft>
            </a:pPr>
            <a:r>
              <a:rPr lang="en-AU" sz="1600" b="1" dirty="0">
                <a:solidFill>
                  <a:schemeClr val="accent2"/>
                </a:solidFill>
                <a:effectLst/>
                <a:ea typeface="Calibri" panose="020F0502020204030204" pitchFamily="34" charset="0"/>
                <a:cs typeface="Times New Roman" panose="02020603050405020304" pitchFamily="18" charset="0"/>
              </a:rPr>
              <a:t>From Scripture: </a:t>
            </a:r>
            <a:r>
              <a:rPr lang="en-AU" sz="1600" b="1" i="1" dirty="0">
                <a:solidFill>
                  <a:schemeClr val="tx1"/>
                </a:solidFill>
                <a:effectLst/>
                <a:ea typeface="Calibri" panose="020F0502020204030204" pitchFamily="34" charset="0"/>
                <a:cs typeface="Times New Roman" panose="02020603050405020304" pitchFamily="18" charset="0"/>
              </a:rPr>
              <a:t>“</a:t>
            </a:r>
            <a:r>
              <a:rPr lang="en-AU" sz="1600" b="1" i="1" dirty="0">
                <a:solidFill>
                  <a:schemeClr val="tx1"/>
                </a:solidFill>
                <a:effectLst/>
                <a:ea typeface="Times New Roman" panose="02020603050405020304" pitchFamily="18" charset="0"/>
                <a:cs typeface="Times New Roman" panose="02020603050405020304" pitchFamily="18" charset="0"/>
              </a:rPr>
              <a:t>Hail, full of grace, the Lord is with you! ….. you have found favour with God. And behold, you will conceive in your womb and bear a son, and you shall call his name Jesus.”</a:t>
            </a:r>
            <a:endParaRPr lang="en-AU" sz="1600" b="1"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en-AU" sz="1600" b="1" dirty="0">
                <a:solidFill>
                  <a:schemeClr val="accent2"/>
                </a:solidFill>
                <a:effectLst/>
                <a:ea typeface="Calibri" panose="020F0502020204030204" pitchFamily="34" charset="0"/>
                <a:cs typeface="Times New Roman" panose="02020603050405020304" pitchFamily="18" charset="0"/>
              </a:rPr>
              <a:t>Intention</a:t>
            </a:r>
            <a:r>
              <a:rPr lang="en-AU" sz="1600" b="1" dirty="0">
                <a:solidFill>
                  <a:srgbClr val="00B050"/>
                </a:solidFill>
                <a:effectLst/>
                <a:ea typeface="Calibri" panose="020F0502020204030204" pitchFamily="34" charset="0"/>
                <a:cs typeface="Times New Roman" panose="02020603050405020304" pitchFamily="18" charset="0"/>
              </a:rPr>
              <a:t> </a:t>
            </a:r>
            <a:r>
              <a:rPr lang="en-AU" sz="1600" b="1" dirty="0">
                <a:effectLst/>
                <a:ea typeface="Calibri" panose="020F0502020204030204" pitchFamily="34" charset="0"/>
                <a:cs typeface="Times New Roman" panose="02020603050405020304" pitchFamily="18" charset="0"/>
              </a:rPr>
              <a:t>– Growth in joy and thanksgiving for the Lord’s graces and blessings in our lives</a:t>
            </a:r>
            <a:endParaRPr lang="en-AU" sz="1600" dirty="0">
              <a:effectLst/>
              <a:ea typeface="Calibri" panose="020F0502020204030204" pitchFamily="34" charset="0"/>
              <a:cs typeface="Times New Roman" panose="02020603050405020304" pitchFamily="18" charset="0"/>
            </a:endParaRPr>
          </a:p>
          <a:p>
            <a:pPr>
              <a:lnSpc>
                <a:spcPct val="107000"/>
              </a:lnSpc>
              <a:spcAft>
                <a:spcPts val="800"/>
              </a:spcAft>
            </a:pPr>
            <a:r>
              <a:rPr lang="en-AU" sz="1600" b="1" dirty="0">
                <a:solidFill>
                  <a:schemeClr val="accent2"/>
                </a:solidFill>
                <a:effectLst/>
                <a:ea typeface="Calibri" panose="020F0502020204030204" pitchFamily="34" charset="0"/>
                <a:cs typeface="Times New Roman" panose="02020603050405020304" pitchFamily="18" charset="0"/>
              </a:rPr>
              <a:t>Reflection: </a:t>
            </a:r>
            <a:r>
              <a:rPr lang="en-AU" sz="1600" dirty="0">
                <a:solidFill>
                  <a:schemeClr val="tx1"/>
                </a:solidFill>
                <a:effectLst/>
                <a:ea typeface="Calibri" panose="020F0502020204030204" pitchFamily="34" charset="0"/>
                <a:cs typeface="Times New Roman" panose="02020603050405020304" pitchFamily="18" charset="0"/>
              </a:rPr>
              <a:t>When we pray -  Hail Mary, full of Grace, let us remember that Mary is full of Grace because the fullness of the Lord is with her – it is pure grace that leads the Angel to announce the Good News of the birth of Jesus to Mary.  Yet, without Mary’s consent and acceptance of her role in salvation history, Jesus might not have come into the world.  Let us remember the humility and response of Mary to the angel each time we pray the Hail Mary</a:t>
            </a:r>
            <a:r>
              <a:rPr lang="en-AU" sz="1600" b="1" dirty="0">
                <a:solidFill>
                  <a:schemeClr val="tx1"/>
                </a:solidFill>
                <a:effectLst/>
                <a:ea typeface="Calibri" panose="020F0502020204030204" pitchFamily="34" charset="0"/>
                <a:cs typeface="Times New Roman" panose="02020603050405020304" pitchFamily="18" charset="0"/>
              </a:rPr>
              <a:t>.</a:t>
            </a:r>
          </a:p>
          <a:p>
            <a:pPr>
              <a:lnSpc>
                <a:spcPct val="107000"/>
              </a:lnSpc>
              <a:spcAft>
                <a:spcPts val="800"/>
              </a:spcAft>
            </a:pPr>
            <a:r>
              <a:rPr lang="en-AU" sz="1600" b="1" dirty="0">
                <a:solidFill>
                  <a:schemeClr val="accent2"/>
                </a:solidFill>
                <a:effectLst/>
                <a:ea typeface="Calibri" panose="020F0502020204030204" pitchFamily="34" charset="0"/>
                <a:cs typeface="Times New Roman" panose="02020603050405020304" pitchFamily="18" charset="0"/>
              </a:rPr>
              <a:t>Prayer</a:t>
            </a:r>
            <a:r>
              <a:rPr lang="en-AU" sz="1600" b="1" dirty="0">
                <a:solidFill>
                  <a:schemeClr val="accent2"/>
                </a:solidFill>
                <a:ea typeface="Calibri" panose="020F0502020204030204" pitchFamily="34" charset="0"/>
                <a:cs typeface="Times New Roman" panose="02020603050405020304" pitchFamily="18" charset="0"/>
              </a:rPr>
              <a:t>:</a:t>
            </a:r>
            <a:r>
              <a:rPr lang="en-AU" sz="1600" dirty="0">
                <a:solidFill>
                  <a:schemeClr val="accent2"/>
                </a:solidFill>
                <a:effectLst/>
                <a:ea typeface="Calibri" panose="020F0502020204030204" pitchFamily="34" charset="0"/>
                <a:cs typeface="Times New Roman" panose="02020603050405020304" pitchFamily="18" charset="0"/>
              </a:rPr>
              <a:t> </a:t>
            </a:r>
            <a:r>
              <a:rPr lang="en-AU" sz="1600" dirty="0">
                <a:solidFill>
                  <a:schemeClr val="tx1"/>
                </a:solidFill>
                <a:effectLst/>
                <a:ea typeface="Calibri" panose="020F0502020204030204" pitchFamily="34" charset="0"/>
                <a:cs typeface="Times New Roman" panose="02020603050405020304" pitchFamily="18" charset="0"/>
              </a:rPr>
              <a:t>Mary, full of grace, we pray that you will walk with us in our joys and our sorrows.  Intercede for us for the strength and the faith to follow your Son, so that our lives, our families, and our work may become a vocation to care with faith, hope and love for those around us.</a:t>
            </a:r>
          </a:p>
          <a:p>
            <a:pPr>
              <a:lnSpc>
                <a:spcPct val="107000"/>
              </a:lnSpc>
              <a:spcAft>
                <a:spcPts val="800"/>
              </a:spcAft>
            </a:pPr>
            <a:r>
              <a:rPr lang="en-AU" sz="1600" b="1" i="1" dirty="0">
                <a:solidFill>
                  <a:schemeClr val="tx1"/>
                </a:solidFill>
                <a:ea typeface="Calibri" panose="020F0502020204030204" pitchFamily="34" charset="0"/>
                <a:cs typeface="Times New Roman" panose="02020603050405020304" pitchFamily="18" charset="0"/>
              </a:rPr>
              <a:t>Our Father, 10 Hail Marys, Glory Be, Fatima Prayer</a:t>
            </a:r>
            <a:endParaRPr lang="en-AU" sz="1600" dirty="0"/>
          </a:p>
        </p:txBody>
      </p:sp>
      <p:pic>
        <p:nvPicPr>
          <p:cNvPr id="1026" name="Picture 2">
            <a:extLst>
              <a:ext uri="{FF2B5EF4-FFF2-40B4-BE49-F238E27FC236}">
                <a16:creationId xmlns:a16="http://schemas.microsoft.com/office/drawing/2014/main" id="{378EE985-B3C4-AB55-C5B9-F30892E8932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530937" y="1263298"/>
            <a:ext cx="3366654" cy="445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75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E946-0098-738B-D0AB-09963F52ABED}"/>
              </a:ext>
            </a:extLst>
          </p:cNvPr>
          <p:cNvSpPr>
            <a:spLocks noGrp="1"/>
          </p:cNvSpPr>
          <p:nvPr>
            <p:ph type="title"/>
          </p:nvPr>
        </p:nvSpPr>
        <p:spPr>
          <a:xfrm>
            <a:off x="342900" y="0"/>
            <a:ext cx="10141528" cy="1194954"/>
          </a:xfrm>
        </p:spPr>
        <p:txBody>
          <a:bodyPr>
            <a:normAutofit fontScale="90000"/>
          </a:bodyPr>
          <a:lstStyle/>
          <a:p>
            <a:r>
              <a:rPr lang="en-AU" sz="3600" b="1" dirty="0">
                <a:solidFill>
                  <a:schemeClr val="tx2"/>
                </a:solidFill>
              </a:rPr>
              <a:t>Second Joyful Mystery – the Visitation</a:t>
            </a:r>
            <a:br>
              <a:rPr lang="en-AU" sz="3600" dirty="0">
                <a:solidFill>
                  <a:schemeClr val="tx2"/>
                </a:solidFill>
              </a:rPr>
            </a:br>
            <a:r>
              <a:rPr lang="en-AU" sz="3100" dirty="0">
                <a:solidFill>
                  <a:schemeClr val="tx2"/>
                </a:solidFill>
                <a:latin typeface="+mn-lt"/>
              </a:rPr>
              <a:t>Lk. </a:t>
            </a:r>
            <a:r>
              <a:rPr lang="en-AU" sz="2700" dirty="0">
                <a:solidFill>
                  <a:schemeClr val="tx2"/>
                </a:solidFill>
                <a:latin typeface="+mn-lt"/>
              </a:rPr>
              <a:t>1:39-45   Led by Brother Peter Moriarty from Australia</a:t>
            </a:r>
            <a:br>
              <a:rPr lang="en-AU" sz="2200" b="1" dirty="0">
                <a:solidFill>
                  <a:schemeClr val="tx2"/>
                </a:solidFill>
              </a:rPr>
            </a:br>
            <a:endParaRPr lang="en-AU" sz="2200" b="1" dirty="0">
              <a:solidFill>
                <a:schemeClr val="tx2"/>
              </a:solidFill>
            </a:endParaRPr>
          </a:p>
        </p:txBody>
      </p:sp>
      <p:pic>
        <p:nvPicPr>
          <p:cNvPr id="2050" name="Picture 2" descr="Visitation by De Champaigne Philippe (1643) - Public Domain Catholic ...">
            <a:extLst>
              <a:ext uri="{FF2B5EF4-FFF2-40B4-BE49-F238E27FC236}">
                <a16:creationId xmlns:a16="http://schemas.microsoft.com/office/drawing/2014/main" id="{0765086C-27A7-46A2-4B53-A60B42AAA06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306152" y="1662547"/>
            <a:ext cx="2885848" cy="40255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028A4F-C36B-96AC-EB8F-6625360B392B}"/>
              </a:ext>
            </a:extLst>
          </p:cNvPr>
          <p:cNvSpPr>
            <a:spLocks noGrp="1"/>
          </p:cNvSpPr>
          <p:nvPr>
            <p:ph sz="half" idx="2"/>
          </p:nvPr>
        </p:nvSpPr>
        <p:spPr>
          <a:xfrm>
            <a:off x="0" y="1330036"/>
            <a:ext cx="9306151" cy="5413663"/>
          </a:xfrm>
        </p:spPr>
        <p:txBody>
          <a:bodyPr>
            <a:noAutofit/>
          </a:bodyPr>
          <a:lstStyle/>
          <a:p>
            <a:pPr>
              <a:lnSpc>
                <a:spcPct val="107000"/>
              </a:lnSpc>
              <a:spcAft>
                <a:spcPts val="800"/>
              </a:spcAft>
            </a:pPr>
            <a:r>
              <a:rPr lang="en-AU" sz="1600" b="1" dirty="0">
                <a:solidFill>
                  <a:schemeClr val="accent2"/>
                </a:solidFill>
                <a:effectLst/>
                <a:ea typeface="Calibri" panose="020F0502020204030204" pitchFamily="34" charset="0"/>
                <a:cs typeface="Times New Roman" panose="02020603050405020304" pitchFamily="18" charset="0"/>
              </a:rPr>
              <a:t>Scripture:</a:t>
            </a:r>
            <a:r>
              <a:rPr lang="en-AU" sz="1600" b="1" dirty="0">
                <a:solidFill>
                  <a:srgbClr val="00B050"/>
                </a:solidFill>
                <a:effectLst/>
                <a:ea typeface="Calibri" panose="020F0502020204030204" pitchFamily="34" charset="0"/>
                <a:cs typeface="Times New Roman" panose="02020603050405020304" pitchFamily="18" charset="0"/>
              </a:rPr>
              <a:t> </a:t>
            </a:r>
            <a:r>
              <a:rPr lang="en-AU" sz="1600" b="1" i="1" dirty="0">
                <a:solidFill>
                  <a:schemeClr val="tx1"/>
                </a:solidFill>
                <a:effectLst/>
                <a:ea typeface="Calibri" panose="020F0502020204030204" pitchFamily="34" charset="0"/>
                <a:cs typeface="Times New Roman" panose="02020603050405020304" pitchFamily="18" charset="0"/>
              </a:rPr>
              <a:t>“</a:t>
            </a:r>
            <a:r>
              <a:rPr lang="en-AU" sz="1600" b="1" i="1" dirty="0">
                <a:solidFill>
                  <a:srgbClr val="3A3A3A"/>
                </a:solidFill>
                <a:effectLst/>
                <a:ea typeface="Times New Roman" panose="02020603050405020304" pitchFamily="18" charset="0"/>
                <a:cs typeface="Times New Roman" panose="02020603050405020304" pitchFamily="18" charset="0"/>
              </a:rPr>
              <a:t>…. Elizabeth was filled with the Holy Spirit and she exclaimed with a loud cry, “Blessed are you among women, and blessed is the fruit of your womb! And why is this granted me, that the mother of my Lord should come to me? For behold, when the voice of your greeting came to my ears, the babe in my womb leaped for joy.”</a:t>
            </a:r>
            <a:endParaRPr lang="en-AU" sz="1600" b="1" i="1" dirty="0">
              <a:effectLst/>
              <a:ea typeface="Calibri" panose="020F0502020204030204" pitchFamily="34" charset="0"/>
              <a:cs typeface="Times New Roman" panose="02020603050405020304" pitchFamily="18" charset="0"/>
            </a:endParaRPr>
          </a:p>
          <a:p>
            <a:pPr>
              <a:lnSpc>
                <a:spcPct val="107000"/>
              </a:lnSpc>
              <a:spcAft>
                <a:spcPts val="800"/>
              </a:spcAft>
            </a:pPr>
            <a:r>
              <a:rPr lang="en-AU" sz="1600" b="1" dirty="0">
                <a:solidFill>
                  <a:schemeClr val="accent2"/>
                </a:solidFill>
                <a:effectLst/>
                <a:ea typeface="Times New Roman" panose="02020603050405020304" pitchFamily="18" charset="0"/>
                <a:cs typeface="Times New Roman" panose="02020603050405020304" pitchFamily="18" charset="0"/>
              </a:rPr>
              <a:t>Intention</a:t>
            </a:r>
            <a:r>
              <a:rPr lang="en-AU" sz="1600" b="1" dirty="0">
                <a:solidFill>
                  <a:schemeClr val="tx2"/>
                </a:solidFill>
                <a:effectLst/>
                <a:ea typeface="Times New Roman" panose="02020603050405020304" pitchFamily="18" charset="0"/>
                <a:cs typeface="Times New Roman" panose="02020603050405020304" pitchFamily="18" charset="0"/>
              </a:rPr>
              <a:t> – That we be a source of blessings for those we visit and care for.</a:t>
            </a:r>
            <a:endParaRPr lang="en-AU" sz="1600" dirty="0">
              <a:solidFill>
                <a:schemeClr val="tx2"/>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n-AU" sz="1600" b="1" dirty="0">
                <a:solidFill>
                  <a:schemeClr val="accent2"/>
                </a:solidFill>
                <a:effectLst/>
                <a:ea typeface="Times New Roman" panose="02020603050405020304" pitchFamily="18" charset="0"/>
                <a:cs typeface="Times New Roman" panose="02020603050405020304" pitchFamily="18" charset="0"/>
              </a:rPr>
              <a:t>Reflection:</a:t>
            </a:r>
            <a:r>
              <a:rPr lang="en-AU" sz="1600" b="1" dirty="0">
                <a:solidFill>
                  <a:schemeClr val="tx1"/>
                </a:solidFill>
                <a:effectLst/>
                <a:ea typeface="Times New Roman" panose="02020603050405020304" pitchFamily="18" charset="0"/>
                <a:cs typeface="Times New Roman" panose="02020603050405020304" pitchFamily="18" charset="0"/>
              </a:rPr>
              <a:t> </a:t>
            </a:r>
            <a:r>
              <a:rPr lang="en-AU" sz="1600" dirty="0">
                <a:solidFill>
                  <a:schemeClr val="tx2"/>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a:t>
            </a:r>
            <a:r>
              <a:rPr lang="en-AU" sz="1600" dirty="0">
                <a:solidFill>
                  <a:schemeClr val="tx2"/>
                </a:solidFill>
                <a:effectLst/>
                <a:ea typeface="Times New Roman" panose="02020603050405020304" pitchFamily="18" charset="0"/>
                <a:cs typeface="Times New Roman" panose="02020603050405020304" pitchFamily="18" charset="0"/>
              </a:rPr>
              <a:t>e response of Elizabeth to Mary’s visit was one of thanksgiving and joy in the Holy Spirit. In greeting Mary with the words, ‘blessed are you among women and blessed is the fruit of your womb!,’  Elizabeth reminds us to also be grateful for Mary’s obedience.  Through her obedience, she would allow the handmaid of the Lord to carry the child Jesus, so that we, and all subsequent generations may have life to the full.</a:t>
            </a:r>
            <a:endParaRPr lang="en-AU" sz="1600" dirty="0">
              <a:solidFill>
                <a:schemeClr val="tx2"/>
              </a:solidFill>
              <a:effectLst/>
              <a:ea typeface="Calibri" panose="020F0502020204030204" pitchFamily="34" charset="0"/>
              <a:cs typeface="Times New Roman" panose="02020603050405020304" pitchFamily="18" charset="0"/>
            </a:endParaRPr>
          </a:p>
          <a:p>
            <a:pPr>
              <a:lnSpc>
                <a:spcPct val="107000"/>
              </a:lnSpc>
              <a:spcAft>
                <a:spcPts val="800"/>
              </a:spcAft>
            </a:pPr>
            <a:r>
              <a:rPr lang="en-AU" sz="1600" b="1" dirty="0">
                <a:solidFill>
                  <a:schemeClr val="accent2"/>
                </a:solidFill>
                <a:effectLst/>
                <a:ea typeface="Times New Roman" panose="02020603050405020304" pitchFamily="18" charset="0"/>
                <a:cs typeface="Times New Roman" panose="02020603050405020304" pitchFamily="18" charset="0"/>
              </a:rPr>
              <a:t>Prayer:</a:t>
            </a:r>
            <a:r>
              <a:rPr lang="en-AU" sz="1600" dirty="0">
                <a:solidFill>
                  <a:schemeClr val="tx2"/>
                </a:solidFill>
                <a:effectLst/>
                <a:ea typeface="Times New Roman" panose="02020603050405020304" pitchFamily="18" charset="0"/>
                <a:cs typeface="Times New Roman" panose="02020603050405020304" pitchFamily="18" charset="0"/>
              </a:rPr>
              <a:t> </a:t>
            </a:r>
            <a:r>
              <a:rPr lang="en-AU" sz="1600" dirty="0">
                <a:solidFill>
                  <a:schemeClr val="tx2"/>
                </a:solidFill>
                <a:effectLst/>
                <a:ea typeface="Calibri" panose="020F0502020204030204" pitchFamily="34" charset="0"/>
                <a:cs typeface="Times New Roman" panose="02020603050405020304" pitchFamily="18" charset="0"/>
              </a:rPr>
              <a:t>Lord, fill us with your joy, let us be thankful for your love and your mercy, as our Lady, your mother and our mother teaches us the art of listening to your voice, and do whatever you ask of us, in obedience to the Father’s will for us. Mary, Mother of God, teach us to ponder all these things in our hearts, that we may learn how to listen to your Son every day.</a:t>
            </a:r>
          </a:p>
          <a:p>
            <a:pPr>
              <a:lnSpc>
                <a:spcPct val="107000"/>
              </a:lnSpc>
              <a:spcAft>
                <a:spcPts val="800"/>
              </a:spcAft>
            </a:pPr>
            <a:r>
              <a:rPr lang="en-AU" b="1" dirty="0">
                <a:effectLst/>
                <a:ea typeface="Calibri" panose="020F0502020204030204" pitchFamily="34" charset="0"/>
                <a:cs typeface="Times New Roman" panose="02020603050405020304" pitchFamily="18" charset="0"/>
              </a:rPr>
              <a:t> </a:t>
            </a:r>
            <a:r>
              <a:rPr lang="en-AU" b="1" i="1" dirty="0">
                <a:solidFill>
                  <a:schemeClr val="tx1"/>
                </a:solidFill>
                <a:ea typeface="Calibri" panose="020F0502020204030204" pitchFamily="34" charset="0"/>
                <a:cs typeface="Times New Roman" panose="02020603050405020304" pitchFamily="18" charset="0"/>
              </a:rPr>
              <a:t>Our Father, 10 Hail Marys, Glory Be, Fatima Prayer</a:t>
            </a:r>
            <a:endParaRPr lang="en-AU" i="1" dirty="0">
              <a:solidFill>
                <a:schemeClr val="tx1"/>
              </a:solidFill>
            </a:endParaRPr>
          </a:p>
        </p:txBody>
      </p:sp>
    </p:spTree>
    <p:extLst>
      <p:ext uri="{BB962C8B-B14F-4D97-AF65-F5344CB8AC3E}">
        <p14:creationId xmlns:p14="http://schemas.microsoft.com/office/powerpoint/2010/main" val="246392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807C-54F2-EF5F-648F-C9A4F744B210}"/>
              </a:ext>
            </a:extLst>
          </p:cNvPr>
          <p:cNvSpPr>
            <a:spLocks noGrp="1"/>
          </p:cNvSpPr>
          <p:nvPr>
            <p:ph type="title"/>
          </p:nvPr>
        </p:nvSpPr>
        <p:spPr>
          <a:xfrm>
            <a:off x="249380" y="145473"/>
            <a:ext cx="10723419" cy="1143000"/>
          </a:xfrm>
        </p:spPr>
        <p:txBody>
          <a:bodyPr>
            <a:normAutofit/>
          </a:bodyPr>
          <a:lstStyle/>
          <a:p>
            <a:r>
              <a:rPr lang="en-AU" sz="2800" b="1" dirty="0">
                <a:solidFill>
                  <a:schemeClr val="tx1"/>
                </a:solidFill>
              </a:rPr>
              <a:t>Third Joyful Mystery – the Nativity of our Lord – Lk. </a:t>
            </a:r>
            <a:r>
              <a:rPr lang="en-AU" sz="2400" b="1" dirty="0">
                <a:solidFill>
                  <a:schemeClr val="tx1"/>
                </a:solidFill>
              </a:rPr>
              <a:t>2:1-14 </a:t>
            </a:r>
            <a:br>
              <a:rPr lang="en-AU" sz="2400" b="1" dirty="0">
                <a:solidFill>
                  <a:schemeClr val="tx1"/>
                </a:solidFill>
              </a:rPr>
            </a:br>
            <a:r>
              <a:rPr lang="en-AU" sz="2400" dirty="0">
                <a:solidFill>
                  <a:schemeClr val="tx1"/>
                </a:solidFill>
              </a:rPr>
              <a:t>Led by Bro Gift </a:t>
            </a:r>
            <a:r>
              <a:rPr lang="en-AU" sz="2400" dirty="0" err="1">
                <a:solidFill>
                  <a:schemeClr val="tx1"/>
                </a:solidFill>
              </a:rPr>
              <a:t>Gobah</a:t>
            </a:r>
            <a:r>
              <a:rPr lang="en-AU" sz="2400" dirty="0">
                <a:solidFill>
                  <a:schemeClr val="tx1"/>
                </a:solidFill>
              </a:rPr>
              <a:t> from Zimbabwe</a:t>
            </a:r>
          </a:p>
        </p:txBody>
      </p:sp>
      <p:sp>
        <p:nvSpPr>
          <p:cNvPr id="3" name="Content Placeholder 2">
            <a:extLst>
              <a:ext uri="{FF2B5EF4-FFF2-40B4-BE49-F238E27FC236}">
                <a16:creationId xmlns:a16="http://schemas.microsoft.com/office/drawing/2014/main" id="{42AC14DF-8FB5-6774-5761-359AC3210B14}"/>
              </a:ext>
            </a:extLst>
          </p:cNvPr>
          <p:cNvSpPr>
            <a:spLocks noGrp="1"/>
          </p:cNvSpPr>
          <p:nvPr>
            <p:ph sz="half" idx="1"/>
          </p:nvPr>
        </p:nvSpPr>
        <p:spPr>
          <a:xfrm>
            <a:off x="0" y="1288473"/>
            <a:ext cx="8623139" cy="5424054"/>
          </a:xfrm>
        </p:spPr>
        <p:txBody>
          <a:bodyPr>
            <a:normAutofit fontScale="25000" lnSpcReduction="20000"/>
          </a:bodyPr>
          <a:lstStyle/>
          <a:p>
            <a:pPr>
              <a:lnSpc>
                <a:spcPct val="107000"/>
              </a:lnSpc>
              <a:spcAft>
                <a:spcPts val="800"/>
              </a:spcAft>
            </a:pPr>
            <a:r>
              <a:rPr lang="en-AU" sz="6400" b="1" dirty="0">
                <a:solidFill>
                  <a:schemeClr val="accent2"/>
                </a:solidFill>
                <a:effectLst/>
                <a:ea typeface="Calibri" panose="020F0502020204030204" pitchFamily="34" charset="0"/>
                <a:cs typeface="Times New Roman" panose="02020603050405020304" pitchFamily="18" charset="0"/>
              </a:rPr>
              <a:t>From Scripture: </a:t>
            </a:r>
            <a:r>
              <a:rPr lang="en-AU" sz="6400" b="1" dirty="0">
                <a:solidFill>
                  <a:schemeClr val="tx1"/>
                </a:solidFill>
                <a:ea typeface="Calibri" panose="020F0502020204030204" pitchFamily="34" charset="0"/>
                <a:cs typeface="Times New Roman" panose="02020603050405020304" pitchFamily="18" charset="0"/>
              </a:rPr>
              <a:t>“</a:t>
            </a:r>
            <a:r>
              <a:rPr lang="en-AU" sz="6400" b="1" i="1" dirty="0">
                <a:solidFill>
                  <a:schemeClr val="tx1"/>
                </a:solidFill>
                <a:effectLst/>
                <a:ea typeface="Times New Roman" panose="02020603050405020304" pitchFamily="18" charset="0"/>
                <a:cs typeface="Times New Roman" panose="02020603050405020304" pitchFamily="18" charset="0"/>
              </a:rPr>
              <a:t>I bring you good news of a great joy which will come to all the people; for to you is born this day in the city of David a Saviour, who is Christ the Lord. And this will be a sign for you: you will find a babe wrapped in swaddling cloths and lying in a manger</a:t>
            </a:r>
            <a:r>
              <a:rPr lang="en-AU" sz="6400" i="1" dirty="0">
                <a:solidFill>
                  <a:srgbClr val="3A3A3A"/>
                </a:solidFill>
                <a:effectLst/>
                <a:ea typeface="Times New Roman" panose="02020603050405020304" pitchFamily="18" charset="0"/>
                <a:cs typeface="Times New Roman" panose="02020603050405020304" pitchFamily="18" charset="0"/>
              </a:rPr>
              <a:t>.”</a:t>
            </a:r>
            <a:endParaRPr lang="en-AU" sz="6400" dirty="0">
              <a:effectLst/>
              <a:ea typeface="Calibri" panose="020F0502020204030204" pitchFamily="34" charset="0"/>
              <a:cs typeface="Times New Roman" panose="02020603050405020304" pitchFamily="18" charset="0"/>
            </a:endParaRPr>
          </a:p>
          <a:p>
            <a:pPr>
              <a:lnSpc>
                <a:spcPct val="107000"/>
              </a:lnSpc>
              <a:spcAft>
                <a:spcPts val="800"/>
              </a:spcAft>
            </a:pPr>
            <a:r>
              <a:rPr lang="en-AU" sz="6400" b="1" dirty="0">
                <a:solidFill>
                  <a:schemeClr val="accent2">
                    <a:lumMod val="75000"/>
                  </a:schemeClr>
                </a:solidFill>
                <a:effectLst/>
                <a:ea typeface="Times New Roman" panose="02020603050405020304" pitchFamily="18" charset="0"/>
                <a:cs typeface="Times New Roman" panose="02020603050405020304" pitchFamily="18" charset="0"/>
              </a:rPr>
              <a:t>Intention –</a:t>
            </a:r>
            <a:r>
              <a:rPr lang="en-AU" sz="6400" b="1" dirty="0">
                <a:solidFill>
                  <a:srgbClr val="3A3A3A"/>
                </a:solidFill>
                <a:effectLst/>
                <a:ea typeface="Times New Roman" panose="02020603050405020304" pitchFamily="18" charset="0"/>
                <a:cs typeface="Times New Roman" panose="02020603050405020304" pitchFamily="18" charset="0"/>
              </a:rPr>
              <a:t> That the Christ child may be born in our families, bringing his simplicity, humility and love into our lives</a:t>
            </a:r>
            <a:endParaRPr lang="en-AU" sz="6400" dirty="0">
              <a:effectLst/>
              <a:ea typeface="Calibri" panose="020F0502020204030204" pitchFamily="34" charset="0"/>
              <a:cs typeface="Times New Roman" panose="02020603050405020304" pitchFamily="18" charset="0"/>
            </a:endParaRPr>
          </a:p>
          <a:p>
            <a:pPr>
              <a:lnSpc>
                <a:spcPct val="107000"/>
              </a:lnSpc>
              <a:spcAft>
                <a:spcPts val="800"/>
              </a:spcAft>
            </a:pPr>
            <a:r>
              <a:rPr lang="en-AU" sz="6400" dirty="0">
                <a:solidFill>
                  <a:schemeClr val="accent2">
                    <a:lumMod val="75000"/>
                  </a:schemeClr>
                </a:solidFill>
                <a:effectLst/>
                <a:ea typeface="Calibri" panose="020F0502020204030204" pitchFamily="34" charset="0"/>
                <a:cs typeface="Times New Roman" panose="02020603050405020304" pitchFamily="18" charset="0"/>
              </a:rPr>
              <a:t>Reflection: </a:t>
            </a:r>
            <a:r>
              <a:rPr lang="en-AU" sz="6400" dirty="0">
                <a:solidFill>
                  <a:schemeClr val="tx1"/>
                </a:solidFill>
                <a:effectLst/>
                <a:ea typeface="Calibri" panose="020F0502020204030204" pitchFamily="34" charset="0"/>
                <a:cs typeface="Times New Roman" panose="02020603050405020304" pitchFamily="18" charset="0"/>
              </a:rPr>
              <a:t>It is important to remember that Jesus was not born in a King’s palace, but in a manger, with the animals and the shepherds.  The joy at his birth was not shared by all.  Yet, the sign for us is that we find a vulnerable baby wrapped in swaddling cloths lying in a manger. Swaddling cloths were bands of cloth used to wrap the newborn.  There is a tradition that the shepherds used to provide the ‘lambs without blemish’ for the temple sacrifice at Passover.  The first new-born lamb would be wrapped in swaddling cloths for this purpose – so it may be that Jesus, the lamb of God without blemish was wrapped in swaddling cloths in preparation for his future Passover sacrifice as the Lamb of God who takes away the sins of the world.</a:t>
            </a:r>
          </a:p>
          <a:p>
            <a:pPr>
              <a:lnSpc>
                <a:spcPct val="107000"/>
              </a:lnSpc>
              <a:spcAft>
                <a:spcPts val="800"/>
              </a:spcAft>
            </a:pPr>
            <a:r>
              <a:rPr lang="en-AU" sz="6400" b="1" dirty="0">
                <a:solidFill>
                  <a:schemeClr val="accent2">
                    <a:lumMod val="75000"/>
                  </a:schemeClr>
                </a:solidFill>
                <a:effectLst/>
                <a:ea typeface="Calibri" panose="020F0502020204030204" pitchFamily="34" charset="0"/>
                <a:cs typeface="Times New Roman" panose="02020603050405020304" pitchFamily="18" charset="0"/>
              </a:rPr>
              <a:t>Prayer: </a:t>
            </a:r>
            <a:r>
              <a:rPr lang="en-AU" sz="6400" b="1" dirty="0">
                <a:solidFill>
                  <a:srgbClr val="00B050"/>
                </a:solidFill>
                <a:effectLst/>
                <a:ea typeface="Calibri" panose="020F0502020204030204" pitchFamily="34" charset="0"/>
                <a:cs typeface="Times New Roman" panose="02020603050405020304" pitchFamily="18" charset="0"/>
              </a:rPr>
              <a:t> </a:t>
            </a:r>
            <a:r>
              <a:rPr lang="en-AU" sz="6400" dirty="0">
                <a:effectLst/>
                <a:ea typeface="Calibri" panose="020F0502020204030204" pitchFamily="34" charset="0"/>
                <a:cs typeface="Times New Roman" panose="02020603050405020304" pitchFamily="18" charset="0"/>
              </a:rPr>
              <a:t>Lord, you were born in a manger, among the animals and the shepherds who paid you homage.  Fill us with your humility, and lead us in being role models of charity and humility for our families, friends, colleagues,  and those we care for in your name.  And when we carry the cross of love in our lives, fill us with the Spirit who strengthens us in our moment of need.</a:t>
            </a:r>
          </a:p>
          <a:p>
            <a:pPr>
              <a:lnSpc>
                <a:spcPct val="107000"/>
              </a:lnSpc>
              <a:spcAft>
                <a:spcPts val="800"/>
              </a:spcAft>
            </a:pPr>
            <a:r>
              <a:rPr lang="en-AU" sz="6400" b="1" i="1" dirty="0">
                <a:solidFill>
                  <a:schemeClr val="tx2"/>
                </a:solidFill>
                <a:ea typeface="Calibri" panose="020F0502020204030204" pitchFamily="34" charset="0"/>
                <a:cs typeface="Times New Roman" panose="02020603050405020304" pitchFamily="18" charset="0"/>
              </a:rPr>
              <a:t>Our Father, 10 Hail Marys, Glory Be, Fatima Prayer</a:t>
            </a:r>
            <a:endParaRPr lang="en-AU" sz="6400" dirty="0">
              <a:effectLst/>
              <a:ea typeface="Calibri" panose="020F0502020204030204" pitchFamily="34" charset="0"/>
              <a:cs typeface="Times New Roman" panose="02020603050405020304" pitchFamily="18" charset="0"/>
            </a:endParaRPr>
          </a:p>
          <a:p>
            <a:pPr>
              <a:lnSpc>
                <a:spcPct val="107000"/>
              </a:lnSpc>
              <a:spcAft>
                <a:spcPts val="800"/>
              </a:spcAft>
            </a:pPr>
            <a:endParaRPr lang="en-AU" sz="7200" dirty="0">
              <a:effectLst/>
              <a:ea typeface="Calibri" panose="020F0502020204030204" pitchFamily="34" charset="0"/>
              <a:cs typeface="Times New Roman" panose="02020603050405020304" pitchFamily="18" charset="0"/>
            </a:endParaRPr>
          </a:p>
          <a:p>
            <a:endParaRPr lang="en-AU" dirty="0"/>
          </a:p>
        </p:txBody>
      </p:sp>
      <p:pic>
        <p:nvPicPr>
          <p:cNvPr id="5" name="Content Placeholder 4" descr="aborig madonna Copy">
            <a:extLst>
              <a:ext uri="{FF2B5EF4-FFF2-40B4-BE49-F238E27FC236}">
                <a16:creationId xmlns:a16="http://schemas.microsoft.com/office/drawing/2014/main" id="{07B350FE-BD24-D5F1-C823-64E0E9A4B8F7}"/>
              </a:ext>
            </a:extLst>
          </p:cNvPr>
          <p:cNvPicPr>
            <a:picLocks noGrp="1"/>
          </p:cNvPicPr>
          <p:nvPr>
            <p:ph sz="half" idx="2"/>
          </p:nvPr>
        </p:nvPicPr>
        <p:blipFill>
          <a:blip r:embed="rId3" r:link="rId4">
            <a:extLst>
              <a:ext uri="{28A0092B-C50C-407E-A947-70E740481C1C}">
                <a14:useLocalDpi xmlns:a14="http://schemas.microsoft.com/office/drawing/2010/main" val="0"/>
              </a:ext>
            </a:extLst>
          </a:blip>
          <a:srcRect/>
          <a:stretch>
            <a:fillRect/>
          </a:stretch>
        </p:blipFill>
        <p:spPr bwMode="auto">
          <a:xfrm>
            <a:off x="8804563" y="1470313"/>
            <a:ext cx="3387437" cy="3917373"/>
          </a:xfrm>
          <a:prstGeom prst="rect">
            <a:avLst/>
          </a:prstGeom>
          <a:noFill/>
          <a:ln>
            <a:noFill/>
          </a:ln>
        </p:spPr>
      </p:pic>
    </p:spTree>
    <p:extLst>
      <p:ext uri="{BB962C8B-B14F-4D97-AF65-F5344CB8AC3E}">
        <p14:creationId xmlns:p14="http://schemas.microsoft.com/office/powerpoint/2010/main" val="71346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4FD0-CA1F-EF73-D39B-96DF681B4ECE}"/>
              </a:ext>
            </a:extLst>
          </p:cNvPr>
          <p:cNvSpPr>
            <a:spLocks noGrp="1"/>
          </p:cNvSpPr>
          <p:nvPr>
            <p:ph type="title"/>
          </p:nvPr>
        </p:nvSpPr>
        <p:spPr>
          <a:xfrm>
            <a:off x="0" y="51955"/>
            <a:ext cx="12192000" cy="1118084"/>
          </a:xfrm>
        </p:spPr>
        <p:txBody>
          <a:bodyPr>
            <a:normAutofit/>
          </a:bodyPr>
          <a:lstStyle/>
          <a:p>
            <a:r>
              <a:rPr lang="en-AU" sz="2800" b="1" dirty="0">
                <a:solidFill>
                  <a:schemeClr val="tx2"/>
                </a:solidFill>
              </a:rPr>
              <a:t>Fourth Joyful Mystery – The presentation of Our Lord in the Temple </a:t>
            </a:r>
            <a:br>
              <a:rPr lang="en-AU" sz="2800" b="1" dirty="0">
                <a:solidFill>
                  <a:schemeClr val="tx2"/>
                </a:solidFill>
              </a:rPr>
            </a:br>
            <a:r>
              <a:rPr lang="en-AU" sz="2400" dirty="0">
                <a:solidFill>
                  <a:schemeClr val="tx2"/>
                </a:solidFill>
              </a:rPr>
              <a:t>Lk. 2:22-38   Led by Bro Richard Galea from Malta  </a:t>
            </a:r>
          </a:p>
        </p:txBody>
      </p:sp>
      <p:sp>
        <p:nvSpPr>
          <p:cNvPr id="3" name="Content Placeholder 2">
            <a:extLst>
              <a:ext uri="{FF2B5EF4-FFF2-40B4-BE49-F238E27FC236}">
                <a16:creationId xmlns:a16="http://schemas.microsoft.com/office/drawing/2014/main" id="{D0F641C2-BD43-4CF3-0F47-B1038CAF2BA2}"/>
              </a:ext>
            </a:extLst>
          </p:cNvPr>
          <p:cNvSpPr>
            <a:spLocks noGrp="1"/>
          </p:cNvSpPr>
          <p:nvPr>
            <p:ph sz="half" idx="1"/>
          </p:nvPr>
        </p:nvSpPr>
        <p:spPr>
          <a:xfrm>
            <a:off x="245752" y="1091045"/>
            <a:ext cx="9106065" cy="5631872"/>
          </a:xfrm>
        </p:spPr>
        <p:txBody>
          <a:bodyPr>
            <a:normAutofit lnSpcReduction="10000"/>
          </a:bodyPr>
          <a:lstStyle/>
          <a:p>
            <a:pPr marL="0" indent="0" algn="just">
              <a:lnSpc>
                <a:spcPct val="120000"/>
              </a:lnSpc>
              <a:spcBef>
                <a:spcPts val="0"/>
              </a:spcBef>
              <a:spcAft>
                <a:spcPts val="800"/>
              </a:spcAft>
            </a:pPr>
            <a:r>
              <a:rPr lang="en-AU" sz="1600" b="1" dirty="0">
                <a:solidFill>
                  <a:schemeClr val="accent2"/>
                </a:solidFill>
                <a:effectLst/>
                <a:ea typeface="Times New Roman" panose="02020603050405020304" pitchFamily="18" charset="0"/>
                <a:cs typeface="Times New Roman" panose="02020603050405020304" pitchFamily="18" charset="0"/>
              </a:rPr>
              <a:t>Scripture :</a:t>
            </a:r>
          </a:p>
          <a:p>
            <a:pPr marL="0" indent="0">
              <a:lnSpc>
                <a:spcPct val="120000"/>
              </a:lnSpc>
              <a:spcBef>
                <a:spcPts val="0"/>
              </a:spcBef>
              <a:spcAft>
                <a:spcPts val="800"/>
              </a:spcAft>
              <a:buNone/>
            </a:pPr>
            <a:r>
              <a:rPr lang="en-AU" sz="1600" b="1" dirty="0">
                <a:solidFill>
                  <a:srgbClr val="3A3A3A"/>
                </a:solidFill>
                <a:effectLst/>
                <a:ea typeface="Times New Roman" panose="02020603050405020304" pitchFamily="18" charset="0"/>
                <a:cs typeface="Times New Roman" panose="02020603050405020304" pitchFamily="18" charset="0"/>
              </a:rPr>
              <a:t>“</a:t>
            </a:r>
            <a:r>
              <a:rPr lang="en-AU" sz="1600" b="1" i="1" dirty="0">
                <a:solidFill>
                  <a:srgbClr val="3A3A3A"/>
                </a:solidFill>
                <a:effectLst/>
                <a:ea typeface="Times New Roman" panose="02020603050405020304" pitchFamily="18" charset="0"/>
                <a:cs typeface="Times New Roman" panose="02020603050405020304" pitchFamily="18" charset="0"/>
              </a:rPr>
              <a:t>Behold, this child is set for the fall and rising of many in Israel,  and for a sign that is spoken against(and a sword will pierce through your own soul also), that thoughts out of many hearts may be revealed</a:t>
            </a:r>
            <a:r>
              <a:rPr lang="en-AU" sz="1600" b="1" dirty="0">
                <a:solidFill>
                  <a:srgbClr val="3A3A3A"/>
                </a:solidFill>
                <a:effectLst/>
                <a:ea typeface="Times New Roman" panose="02020603050405020304" pitchFamily="18" charset="0"/>
                <a:cs typeface="Times New Roman" panose="02020603050405020304" pitchFamily="18" charset="0"/>
              </a:rPr>
              <a:t>.”</a:t>
            </a:r>
            <a:endParaRPr lang="en-AU" sz="1600" b="1" dirty="0">
              <a:effectLst/>
              <a:ea typeface="Calibri" panose="020F0502020204030204" pitchFamily="34" charset="0"/>
              <a:cs typeface="Times New Roman" panose="02020603050405020304" pitchFamily="18" charset="0"/>
            </a:endParaRPr>
          </a:p>
          <a:p>
            <a:pPr marL="0" indent="0" algn="just">
              <a:lnSpc>
                <a:spcPct val="120000"/>
              </a:lnSpc>
              <a:spcBef>
                <a:spcPts val="0"/>
              </a:spcBef>
              <a:spcAft>
                <a:spcPts val="800"/>
              </a:spcAft>
            </a:pPr>
            <a:r>
              <a:rPr lang="en-AU" sz="1600" b="1" dirty="0">
                <a:solidFill>
                  <a:schemeClr val="accent2"/>
                </a:solidFill>
                <a:effectLst/>
                <a:ea typeface="Times New Roman" panose="02020603050405020304" pitchFamily="18" charset="0"/>
                <a:cs typeface="Times New Roman" panose="02020603050405020304" pitchFamily="18" charset="0"/>
              </a:rPr>
              <a:t>Intention</a:t>
            </a:r>
            <a:r>
              <a:rPr lang="en-AU" sz="1600" b="1" dirty="0">
                <a:solidFill>
                  <a:srgbClr val="3A3A3A"/>
                </a:solidFill>
                <a:effectLst/>
                <a:ea typeface="Times New Roman" panose="02020603050405020304" pitchFamily="18" charset="0"/>
                <a:cs typeface="Times New Roman" panose="02020603050405020304" pitchFamily="18" charset="0"/>
              </a:rPr>
              <a:t> – That we remain faithful to Jesus in times when our faith is tested</a:t>
            </a:r>
            <a:endParaRPr lang="en-AU" sz="1600" b="1" dirty="0">
              <a:effectLst/>
              <a:ea typeface="Calibri" panose="020F0502020204030204" pitchFamily="34" charset="0"/>
              <a:cs typeface="Times New Roman" panose="02020603050405020304" pitchFamily="18" charset="0"/>
            </a:endParaRPr>
          </a:p>
          <a:p>
            <a:pPr marL="0" indent="0" algn="just">
              <a:lnSpc>
                <a:spcPct val="120000"/>
              </a:lnSpc>
              <a:spcBef>
                <a:spcPts val="0"/>
              </a:spcBef>
              <a:spcAft>
                <a:spcPts val="800"/>
              </a:spcAft>
            </a:pPr>
            <a:r>
              <a:rPr lang="en-AU" sz="1600" b="1" dirty="0">
                <a:solidFill>
                  <a:srgbClr val="7030A0"/>
                </a:solidFill>
                <a:effectLst/>
                <a:ea typeface="Calibri" panose="020F0502020204030204" pitchFamily="34" charset="0"/>
                <a:cs typeface="Times New Roman" panose="02020603050405020304" pitchFamily="18" charset="0"/>
              </a:rPr>
              <a:t> </a:t>
            </a:r>
            <a:r>
              <a:rPr lang="en-AU" sz="1600" b="1" dirty="0">
                <a:solidFill>
                  <a:schemeClr val="accent2"/>
                </a:solidFill>
                <a:effectLst/>
                <a:ea typeface="Calibri" panose="020F0502020204030204" pitchFamily="34" charset="0"/>
                <a:cs typeface="Times New Roman" panose="02020603050405020304" pitchFamily="18" charset="0"/>
              </a:rPr>
              <a:t>Reflection:</a:t>
            </a:r>
            <a:r>
              <a:rPr lang="en-AU" sz="1600" b="1" dirty="0">
                <a:solidFill>
                  <a:schemeClr val="tx1"/>
                </a:solidFill>
                <a:effectLst/>
                <a:ea typeface="Calibri" panose="020F0502020204030204" pitchFamily="34" charset="0"/>
                <a:cs typeface="Times New Roman" panose="02020603050405020304" pitchFamily="18" charset="0"/>
              </a:rPr>
              <a:t> </a:t>
            </a:r>
            <a:r>
              <a:rPr lang="en-AU" sz="1600" dirty="0">
                <a:effectLst/>
                <a:ea typeface="Calibri" panose="020F0502020204030204" pitchFamily="34" charset="0"/>
                <a:cs typeface="Times New Roman" panose="02020603050405020304" pitchFamily="18" charset="0"/>
              </a:rPr>
              <a:t>The Joy at the birth of Jesus is always vulnerable to danger and betrayal – Indeed, the birth of Jesus would find its purpose in his life, death and resurrection at Easter.  Christmas and Easter are part of a unity – of how God walks with us in our salvation history.    This child, who although the same as God, did not see being the equal of God as a reason to dominate us or to rule it over us.  Instead, in humility, and in obedience to the Father’s will, he emptied himself in love for us – so that we may have life, life to the full.  In following Jesus, how do we walk in the path of humility, in love for our family and friends, and those the Lord sends into our lives for us to be a good neighbour to?</a:t>
            </a:r>
          </a:p>
          <a:p>
            <a:pPr marL="0" indent="0" algn="just">
              <a:lnSpc>
                <a:spcPct val="120000"/>
              </a:lnSpc>
              <a:spcBef>
                <a:spcPts val="0"/>
              </a:spcBef>
              <a:spcAft>
                <a:spcPts val="800"/>
              </a:spcAft>
            </a:pPr>
            <a:r>
              <a:rPr lang="en-AU" b="1" dirty="0">
                <a:solidFill>
                  <a:schemeClr val="accent2"/>
                </a:solidFill>
                <a:effectLst/>
                <a:ea typeface="Calibri" panose="020F0502020204030204" pitchFamily="34" charset="0"/>
                <a:cs typeface="Times New Roman" panose="02020603050405020304" pitchFamily="18" charset="0"/>
              </a:rPr>
              <a:t>Prayer:</a:t>
            </a:r>
            <a:r>
              <a:rPr lang="en-AU" b="1" dirty="0">
                <a:solidFill>
                  <a:schemeClr val="tx1"/>
                </a:solidFill>
                <a:effectLst/>
                <a:ea typeface="Calibri" panose="020F0502020204030204" pitchFamily="34" charset="0"/>
                <a:cs typeface="Times New Roman" panose="02020603050405020304" pitchFamily="18" charset="0"/>
              </a:rPr>
              <a:t> </a:t>
            </a:r>
            <a:r>
              <a:rPr lang="en-AU" sz="1600" dirty="0">
                <a:effectLst/>
                <a:ea typeface="Calibri" panose="020F0502020204030204" pitchFamily="34" charset="0"/>
                <a:cs typeface="Times New Roman" panose="02020603050405020304" pitchFamily="18" charset="0"/>
              </a:rPr>
              <a:t>Lord, for the times when we feel misunderstood, hurt, and betrayed, give us the strength and the grace to carry our cross every day.  In this way, may you  walk with us along the way of faith, hope and love for the sake of our families, friends, neighbours and those we find difficult to get along with.</a:t>
            </a:r>
          </a:p>
          <a:p>
            <a:pPr marL="0" indent="0" algn="just">
              <a:lnSpc>
                <a:spcPct val="120000"/>
              </a:lnSpc>
              <a:spcBef>
                <a:spcPts val="0"/>
              </a:spcBef>
              <a:spcAft>
                <a:spcPts val="800"/>
              </a:spcAft>
            </a:pPr>
            <a:r>
              <a:rPr lang="en-AU" sz="1600" b="1" i="1" dirty="0">
                <a:solidFill>
                  <a:schemeClr val="tx2"/>
                </a:solidFill>
                <a:ea typeface="Calibri" panose="020F0502020204030204" pitchFamily="34" charset="0"/>
                <a:cs typeface="Times New Roman" panose="02020603050405020304" pitchFamily="18" charset="0"/>
              </a:rPr>
              <a:t>Our Father, 10 Hail Marys, Glory Be, Fatima Prayer</a:t>
            </a:r>
            <a:endParaRPr lang="en-AU" sz="1600" dirty="0"/>
          </a:p>
        </p:txBody>
      </p:sp>
      <p:pic>
        <p:nvPicPr>
          <p:cNvPr id="3082" name="Picture 10">
            <a:extLst>
              <a:ext uri="{FF2B5EF4-FFF2-40B4-BE49-F238E27FC236}">
                <a16:creationId xmlns:a16="http://schemas.microsoft.com/office/drawing/2014/main" id="{8477D880-338A-AB9B-B4F2-BD073ECB3B9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351817" y="1298143"/>
            <a:ext cx="2840183"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4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49B8-1C7E-BC3B-598F-3B171D9B5F0D}"/>
              </a:ext>
            </a:extLst>
          </p:cNvPr>
          <p:cNvSpPr>
            <a:spLocks noGrp="1"/>
          </p:cNvSpPr>
          <p:nvPr>
            <p:ph type="title"/>
          </p:nvPr>
        </p:nvSpPr>
        <p:spPr>
          <a:xfrm>
            <a:off x="363682" y="103910"/>
            <a:ext cx="11045536" cy="1049482"/>
          </a:xfrm>
        </p:spPr>
        <p:txBody>
          <a:bodyPr>
            <a:normAutofit/>
          </a:bodyPr>
          <a:lstStyle/>
          <a:p>
            <a:r>
              <a:rPr lang="en-AU" sz="2400" b="1" dirty="0">
                <a:solidFill>
                  <a:schemeClr val="tx1"/>
                </a:solidFill>
              </a:rPr>
              <a:t>Fifth Joyful Mystery – The finding of Jesus in the Temple Lk. 2:41-52 </a:t>
            </a:r>
            <a:br>
              <a:rPr lang="en-AU" sz="2400" i="1" dirty="0">
                <a:solidFill>
                  <a:schemeClr val="tx1"/>
                </a:solidFill>
              </a:rPr>
            </a:br>
            <a:r>
              <a:rPr lang="en-AU" sz="2400" dirty="0">
                <a:solidFill>
                  <a:schemeClr val="tx1"/>
                </a:solidFill>
              </a:rPr>
              <a:t>Led by Bro. John Tweedie from Australia</a:t>
            </a:r>
          </a:p>
        </p:txBody>
      </p:sp>
      <p:sp>
        <p:nvSpPr>
          <p:cNvPr id="3" name="Content Placeholder 2">
            <a:extLst>
              <a:ext uri="{FF2B5EF4-FFF2-40B4-BE49-F238E27FC236}">
                <a16:creationId xmlns:a16="http://schemas.microsoft.com/office/drawing/2014/main" id="{109372C2-0819-39C7-1C50-149F1B4036E8}"/>
              </a:ext>
            </a:extLst>
          </p:cNvPr>
          <p:cNvSpPr>
            <a:spLocks noGrp="1"/>
          </p:cNvSpPr>
          <p:nvPr>
            <p:ph sz="half" idx="1"/>
          </p:nvPr>
        </p:nvSpPr>
        <p:spPr>
          <a:xfrm>
            <a:off x="135083" y="1165874"/>
            <a:ext cx="8956962" cy="5621482"/>
          </a:xfrm>
        </p:spPr>
        <p:txBody>
          <a:bodyPr>
            <a:normAutofit fontScale="77500" lnSpcReduction="20000"/>
          </a:bodyPr>
          <a:lstStyle/>
          <a:p>
            <a:pPr>
              <a:lnSpc>
                <a:spcPct val="107000"/>
              </a:lnSpc>
              <a:spcAft>
                <a:spcPts val="800"/>
              </a:spcAft>
            </a:pPr>
            <a:r>
              <a:rPr lang="en-AU" sz="2300" b="1" dirty="0">
                <a:solidFill>
                  <a:schemeClr val="accent2"/>
                </a:solidFill>
                <a:effectLst/>
                <a:ea typeface="Times New Roman" panose="02020603050405020304" pitchFamily="18" charset="0"/>
                <a:cs typeface="Times New Roman" panose="02020603050405020304" pitchFamily="18" charset="0"/>
              </a:rPr>
              <a:t>Scripture:  </a:t>
            </a:r>
            <a:r>
              <a:rPr lang="en-AU" sz="2300" b="1" dirty="0">
                <a:solidFill>
                  <a:schemeClr val="tx1"/>
                </a:solidFill>
                <a:effectLst/>
                <a:ea typeface="Times New Roman" panose="02020603050405020304" pitchFamily="18" charset="0"/>
                <a:cs typeface="Times New Roman" panose="02020603050405020304" pitchFamily="18" charset="0"/>
              </a:rPr>
              <a:t>“</a:t>
            </a:r>
            <a:r>
              <a:rPr lang="en-AU" sz="2300" b="1" i="1" dirty="0">
                <a:solidFill>
                  <a:srgbClr val="3A3A3A"/>
                </a:solidFill>
                <a:effectLst/>
                <a:ea typeface="Times New Roman" panose="02020603050405020304" pitchFamily="18" charset="0"/>
                <a:cs typeface="Times New Roman" panose="02020603050405020304" pitchFamily="18" charset="0"/>
              </a:rPr>
              <a:t>How is it that you sought me? Did you not know that I must be in my Father’s house?”</a:t>
            </a:r>
          </a:p>
          <a:p>
            <a:pPr>
              <a:lnSpc>
                <a:spcPct val="107000"/>
              </a:lnSpc>
              <a:spcAft>
                <a:spcPts val="800"/>
              </a:spcAft>
            </a:pPr>
            <a:r>
              <a:rPr lang="en-GB" sz="2300" b="1" i="1" dirty="0">
                <a:solidFill>
                  <a:schemeClr val="accent2"/>
                </a:solidFill>
                <a:effectLst/>
                <a:ea typeface="Calibri" panose="020F0502020204030204" pitchFamily="34" charset="0"/>
                <a:cs typeface="Times New Roman" panose="02020603050405020304" pitchFamily="18" charset="0"/>
              </a:rPr>
              <a:t>Intention </a:t>
            </a:r>
            <a:r>
              <a:rPr lang="en-GB" sz="2300" b="1" i="1" dirty="0">
                <a:effectLst/>
                <a:ea typeface="Calibri" panose="020F0502020204030204" pitchFamily="34" charset="0"/>
                <a:cs typeface="Times New Roman" panose="02020603050405020304" pitchFamily="18" charset="0"/>
              </a:rPr>
              <a:t>– </a:t>
            </a:r>
            <a:r>
              <a:rPr lang="en-GB" sz="2300" b="1" dirty="0">
                <a:effectLst/>
                <a:ea typeface="Calibri" panose="020F0502020204030204" pitchFamily="34" charset="0"/>
                <a:cs typeface="Times New Roman" panose="02020603050405020304" pitchFamily="18" charset="0"/>
              </a:rPr>
              <a:t>That  we always remember that the Father’s house is a house of prayer</a:t>
            </a:r>
            <a:endParaRPr lang="en-AU" sz="2300" b="1" dirty="0">
              <a:effectLst/>
              <a:ea typeface="Calibri" panose="020F0502020204030204" pitchFamily="34" charset="0"/>
              <a:cs typeface="Times New Roman" panose="02020603050405020304" pitchFamily="18" charset="0"/>
            </a:endParaRPr>
          </a:p>
          <a:p>
            <a:pPr>
              <a:lnSpc>
                <a:spcPct val="107000"/>
              </a:lnSpc>
              <a:spcAft>
                <a:spcPts val="800"/>
              </a:spcAft>
            </a:pPr>
            <a:r>
              <a:rPr lang="en-AU" sz="2300" b="1" dirty="0">
                <a:solidFill>
                  <a:schemeClr val="accent2"/>
                </a:solidFill>
                <a:effectLst/>
                <a:ea typeface="Calibri" panose="020F0502020204030204" pitchFamily="34" charset="0"/>
                <a:cs typeface="Times New Roman" panose="02020603050405020304" pitchFamily="18" charset="0"/>
              </a:rPr>
              <a:t>Reflection:  </a:t>
            </a:r>
            <a:r>
              <a:rPr lang="en-AU" sz="2300" dirty="0">
                <a:effectLst/>
                <a:ea typeface="Calibri" panose="020F0502020204030204" pitchFamily="34" charset="0"/>
                <a:cs typeface="Times New Roman" panose="02020603050405020304" pitchFamily="18" charset="0"/>
              </a:rPr>
              <a:t>Imagine the anxiety of Mary and Joseph when they realised that Jesus was not with them.  How worried would they have been, imagining the worst?  Yet, their joy at finding Jesus in the Temple must have amazed them – indeed, his interactions with all those who heard him were amazed at his understanding and answers as a 12 year old.  Yes, Jesus must be in his Father’s house – where there are many mansions, and one day, we too will join him and the Saints in Our Father’s house also.  </a:t>
            </a:r>
          </a:p>
          <a:p>
            <a:pPr>
              <a:lnSpc>
                <a:spcPct val="107000"/>
              </a:lnSpc>
              <a:spcAft>
                <a:spcPts val="800"/>
              </a:spcAft>
            </a:pPr>
            <a:r>
              <a:rPr lang="en-AU" sz="2300" b="1" dirty="0">
                <a:solidFill>
                  <a:schemeClr val="accent2"/>
                </a:solidFill>
                <a:effectLst/>
                <a:ea typeface="Calibri" panose="020F0502020204030204" pitchFamily="34" charset="0"/>
                <a:cs typeface="Times New Roman" panose="02020603050405020304" pitchFamily="18" charset="0"/>
              </a:rPr>
              <a:t>Prayer: </a:t>
            </a:r>
            <a:r>
              <a:rPr lang="en-AU" sz="2300" dirty="0">
                <a:effectLst/>
                <a:ea typeface="Calibri" panose="020F0502020204030204" pitchFamily="34" charset="0"/>
                <a:cs typeface="Times New Roman" panose="02020603050405020304" pitchFamily="18" charset="0"/>
              </a:rPr>
              <a:t>Lord, when the disciples asked you to teach them to pray,</a:t>
            </a:r>
            <a:r>
              <a:rPr lang="en-AU" sz="2300" b="1" dirty="0">
                <a:effectLst/>
                <a:ea typeface="Calibri" panose="020F0502020204030204" pitchFamily="34" charset="0"/>
                <a:cs typeface="Times New Roman" panose="02020603050405020304" pitchFamily="18" charset="0"/>
              </a:rPr>
              <a:t> </a:t>
            </a:r>
            <a:r>
              <a:rPr lang="en-AU" sz="2300" dirty="0">
                <a:effectLst/>
                <a:ea typeface="Calibri" panose="020F0502020204030204" pitchFamily="34" charset="0"/>
                <a:cs typeface="Times New Roman" panose="02020603050405020304" pitchFamily="18" charset="0"/>
              </a:rPr>
              <a:t>you taught them</a:t>
            </a:r>
            <a:r>
              <a:rPr lang="en-AU" sz="2300" b="1" dirty="0">
                <a:effectLst/>
                <a:ea typeface="Calibri" panose="020F0502020204030204" pitchFamily="34" charset="0"/>
                <a:cs typeface="Times New Roman" panose="02020603050405020304" pitchFamily="18" charset="0"/>
              </a:rPr>
              <a:t> </a:t>
            </a:r>
            <a:r>
              <a:rPr lang="en-AU" sz="2300" dirty="0">
                <a:effectLst/>
                <a:ea typeface="Calibri" panose="020F0502020204030204" pitchFamily="34" charset="0"/>
                <a:cs typeface="Times New Roman" panose="02020603050405020304" pitchFamily="18" charset="0"/>
              </a:rPr>
              <a:t>to pray to our father in heaven.  As we meditate on the finding in the Temple, teach us to be in our Father’s house, where there are many mansions.  Teach us to avoid distractions in our Father’s house, so that we may learn to be still and know that you are God.</a:t>
            </a:r>
            <a:br>
              <a:rPr lang="en-AU" sz="2300" b="1" dirty="0">
                <a:solidFill>
                  <a:srgbClr val="7030A0"/>
                </a:solidFill>
                <a:effectLst/>
                <a:ea typeface="Calibri" panose="020F0502020204030204" pitchFamily="34" charset="0"/>
                <a:cs typeface="Times New Roman" panose="02020603050405020304" pitchFamily="18" charset="0"/>
              </a:rPr>
            </a:br>
            <a:endParaRPr lang="en-AU" sz="2300" b="1" dirty="0">
              <a:solidFill>
                <a:srgbClr val="7030A0"/>
              </a:solidFill>
              <a:effectLst/>
              <a:ea typeface="Calibri" panose="020F0502020204030204" pitchFamily="34" charset="0"/>
              <a:cs typeface="Times New Roman" panose="02020603050405020304" pitchFamily="18" charset="0"/>
            </a:endParaRPr>
          </a:p>
          <a:p>
            <a:pPr>
              <a:lnSpc>
                <a:spcPct val="107000"/>
              </a:lnSpc>
              <a:spcAft>
                <a:spcPts val="800"/>
              </a:spcAft>
            </a:pPr>
            <a:r>
              <a:rPr lang="en-AU" sz="2300" b="1" i="1" dirty="0">
                <a:solidFill>
                  <a:schemeClr val="tx2"/>
                </a:solidFill>
                <a:ea typeface="Calibri" panose="020F0502020204030204" pitchFamily="34" charset="0"/>
                <a:cs typeface="Times New Roman" panose="02020603050405020304" pitchFamily="18" charset="0"/>
              </a:rPr>
              <a:t>Our Father, 10 Hail Marys, Glory Be, Fatima Prayer</a:t>
            </a:r>
            <a:endParaRPr lang="en-AU" sz="2300" dirty="0">
              <a:effectLst/>
              <a:ea typeface="Calibri" panose="020F0502020204030204" pitchFamily="34" charset="0"/>
              <a:cs typeface="Times New Roman" panose="02020603050405020304" pitchFamily="18" charset="0"/>
            </a:endParaRPr>
          </a:p>
          <a:p>
            <a:pPr>
              <a:lnSpc>
                <a:spcPct val="107000"/>
              </a:lnSpc>
              <a:spcAft>
                <a:spcPts val="800"/>
              </a:spcAft>
            </a:pPr>
            <a:endParaRPr lang="en-AU"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4098" name="Picture 2" descr="Finding of Jesus in the Temple T  Catholic picture  print image 1">
            <a:extLst>
              <a:ext uri="{FF2B5EF4-FFF2-40B4-BE49-F238E27FC236}">
                <a16:creationId xmlns:a16="http://schemas.microsoft.com/office/drawing/2014/main" id="{BFA4D851-B320-A9E7-DA7B-EF228D973A2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247908" y="1890423"/>
            <a:ext cx="2809009"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9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E92E-C6AE-CBBB-CF4D-09E408BFBEE2}"/>
              </a:ext>
            </a:extLst>
          </p:cNvPr>
          <p:cNvSpPr>
            <a:spLocks noGrp="1"/>
          </p:cNvSpPr>
          <p:nvPr>
            <p:ph type="title"/>
          </p:nvPr>
        </p:nvSpPr>
        <p:spPr>
          <a:xfrm>
            <a:off x="259773" y="166256"/>
            <a:ext cx="10266218" cy="2628900"/>
          </a:xfrm>
        </p:spPr>
        <p:txBody>
          <a:bodyPr>
            <a:normAutofit/>
          </a:bodyPr>
          <a:lstStyle/>
          <a:p>
            <a:r>
              <a:rPr lang="en-AU" dirty="0">
                <a:solidFill>
                  <a:schemeClr val="tx2"/>
                </a:solidFill>
              </a:rPr>
              <a:t>Cardinal George Pell, RIP</a:t>
            </a:r>
            <a:br>
              <a:rPr lang="en-AU" dirty="0">
                <a:solidFill>
                  <a:schemeClr val="tx2"/>
                </a:solidFill>
              </a:rPr>
            </a:br>
            <a:r>
              <a:rPr lang="en-AU" sz="2700" dirty="0">
                <a:solidFill>
                  <a:schemeClr val="tx2"/>
                </a:solidFill>
              </a:rPr>
              <a:t>Prayer for Cardinal George Pell, former Archbishop of Sydney and Melbourne</a:t>
            </a:r>
            <a:br>
              <a:rPr lang="en-AU" sz="2700" dirty="0">
                <a:solidFill>
                  <a:schemeClr val="tx2"/>
                </a:solidFill>
              </a:rPr>
            </a:br>
            <a:r>
              <a:rPr lang="en-AU" sz="2700" i="1" dirty="0">
                <a:solidFill>
                  <a:schemeClr val="accent2"/>
                </a:solidFill>
              </a:rPr>
              <a:t>Bro. Deacon Ian Wells from Reigate Circle to lead us from now on, and to give us a Deacon’s blessing</a:t>
            </a:r>
            <a:endParaRPr lang="en-AU" sz="2700" dirty="0">
              <a:solidFill>
                <a:schemeClr val="accent2"/>
              </a:solidFill>
            </a:endParaRPr>
          </a:p>
        </p:txBody>
      </p:sp>
      <p:pic>
        <p:nvPicPr>
          <p:cNvPr id="4" name="Content Placeholder 3" descr="Picture 1 of 2">
            <a:extLst>
              <a:ext uri="{FF2B5EF4-FFF2-40B4-BE49-F238E27FC236}">
                <a16:creationId xmlns:a16="http://schemas.microsoft.com/office/drawing/2014/main" id="{CBADD5A7-58C0-480A-2CEB-D235BCA269F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75073" y="2184398"/>
            <a:ext cx="3380509" cy="4507346"/>
          </a:xfrm>
          <a:prstGeom prst="rect">
            <a:avLst/>
          </a:prstGeom>
          <a:noFill/>
          <a:ln>
            <a:noFill/>
          </a:ln>
        </p:spPr>
      </p:pic>
      <p:sp>
        <p:nvSpPr>
          <p:cNvPr id="3" name="Content Placeholder 2">
            <a:extLst>
              <a:ext uri="{FF2B5EF4-FFF2-40B4-BE49-F238E27FC236}">
                <a16:creationId xmlns:a16="http://schemas.microsoft.com/office/drawing/2014/main" id="{ABB0FBD7-B8BA-1DC8-C431-BE619FFAED2B}"/>
              </a:ext>
            </a:extLst>
          </p:cNvPr>
          <p:cNvSpPr>
            <a:spLocks noGrp="1"/>
          </p:cNvSpPr>
          <p:nvPr>
            <p:ph sz="half" idx="2"/>
          </p:nvPr>
        </p:nvSpPr>
        <p:spPr>
          <a:xfrm>
            <a:off x="259773" y="3616036"/>
            <a:ext cx="7606145" cy="2452254"/>
          </a:xfrm>
        </p:spPr>
        <p:txBody>
          <a:bodyPr/>
          <a:lstStyle/>
          <a:p>
            <a:r>
              <a:rPr lang="en-AU" sz="2800" b="1" dirty="0">
                <a:effectLst/>
                <a:ea typeface="Calibri" panose="020F0502020204030204" pitchFamily="34" charset="0"/>
                <a:cs typeface="Times New Roman" panose="02020603050405020304" pitchFamily="18" charset="0"/>
              </a:rPr>
              <a:t>We pray for Cardinal George Pell.  We thank God for Cardinal Pell’s leadership of the Australian Church, and may his soul rest in peace as he joins the saints in the heavenly banquet.  Amen</a:t>
            </a:r>
          </a:p>
          <a:p>
            <a:endParaRPr lang="en-AU" dirty="0">
              <a:solidFill>
                <a:schemeClr val="tx1"/>
              </a:solidFill>
            </a:endParaRPr>
          </a:p>
        </p:txBody>
      </p:sp>
    </p:spTree>
    <p:extLst>
      <p:ext uri="{BB962C8B-B14F-4D97-AF65-F5344CB8AC3E}">
        <p14:creationId xmlns:p14="http://schemas.microsoft.com/office/powerpoint/2010/main" val="22614984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1425</TotalTime>
  <Words>2388</Words>
  <Application>Microsoft Office PowerPoint</Application>
  <PresentationFormat>Widescreen</PresentationFormat>
  <Paragraphs>71</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Catenian International Rosary</vt:lpstr>
      <vt:lpstr>Introduction:  Brother Graham Short, Vice-President Australian National Council </vt:lpstr>
      <vt:lpstr>The Apostles Creed   Led by Brother Peter Woodford, United Kingdom     </vt:lpstr>
      <vt:lpstr>First Joyful Mystery – The Annunciation  Lk. 1:26-38  Led by Brother Graham Short, Australia </vt:lpstr>
      <vt:lpstr>Second Joyful Mystery – the Visitation Lk. 1:39-45   Led by Brother Peter Moriarty from Australia </vt:lpstr>
      <vt:lpstr>Third Joyful Mystery – the Nativity of our Lord – Lk. 2:1-14  Led by Bro Gift Gobah from Zimbabwe</vt:lpstr>
      <vt:lpstr>Fourth Joyful Mystery – The presentation of Our Lord in the Temple  Lk. 2:22-38   Led by Bro Richard Galea from Malta  </vt:lpstr>
      <vt:lpstr>Fifth Joyful Mystery – The finding of Jesus in the Temple Lk. 2:41-52  Led by Bro. John Tweedie from Australia</vt:lpstr>
      <vt:lpstr>Cardinal George Pell, RIP Prayer for Cardinal George Pell, former Archbishop of Sydney and Melbourne Bro. Deacon Ian Wells from Reigate Circle to lead us from now on, and to give us a Deacon’s blessing</vt:lpstr>
      <vt:lpstr>Pope Emeritus Benedict XVI, RIP</vt:lpstr>
      <vt:lpstr>Nunc Dimittis</vt:lpstr>
      <vt:lpstr>Final Blessing – Deacon Ian Wells from Reigate Circle, Province 19</vt:lpstr>
      <vt:lpstr>St. Mary of the Cross MacKillop</vt:lpstr>
      <vt:lpstr>Our Lady of the Aborigines - Aboriginal Madonna - Karel Kupka 1918-1993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Catenian International stations of the cross</dc:title>
  <dc:creator>Michael Tan</dc:creator>
  <cp:lastModifiedBy>Eugene Das</cp:lastModifiedBy>
  <cp:revision>46</cp:revision>
  <dcterms:created xsi:type="dcterms:W3CDTF">2020-04-07T01:46:10Z</dcterms:created>
  <dcterms:modified xsi:type="dcterms:W3CDTF">2023-01-27T01:14:13Z</dcterms:modified>
</cp:coreProperties>
</file>