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sldIdLst>
    <p:sldId id="256" r:id="rId2"/>
    <p:sldId id="260" r:id="rId3"/>
    <p:sldId id="258" r:id="rId4"/>
    <p:sldId id="259" r:id="rId5"/>
    <p:sldId id="262" r:id="rId6"/>
    <p:sldId id="263" r:id="rId7"/>
    <p:sldId id="264" r:id="rId8"/>
    <p:sldId id="266" r:id="rId9"/>
    <p:sldId id="265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5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4E6AD25-C4C4-49C0-91B9-6DC937C999AB}" type="datetimeFigureOut">
              <a:rPr lang="en-AU" smtClean="0"/>
              <a:pPr/>
              <a:t>10/20/20</a:t>
            </a:fld>
            <a:endParaRPr lang="en-A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AU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A70A249-2413-4442-B814-D028FFB935C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6AD25-C4C4-49C0-91B9-6DC937C999AB}" type="datetimeFigureOut">
              <a:rPr lang="en-AU" smtClean="0"/>
              <a:pPr/>
              <a:t>10/20/20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0A249-2413-4442-B814-D028FFB935C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6AD25-C4C4-49C0-91B9-6DC937C999AB}" type="datetimeFigureOut">
              <a:rPr lang="en-AU" smtClean="0"/>
              <a:pPr/>
              <a:t>10/20/20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0A249-2413-4442-B814-D028FFB935C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4E6AD25-C4C4-49C0-91B9-6DC937C999AB}" type="datetimeFigureOut">
              <a:rPr lang="en-AU" smtClean="0"/>
              <a:pPr/>
              <a:t>10/20/20</a:t>
            </a:fld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A70A249-2413-4442-B814-D028FFB935CD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4E6AD25-C4C4-49C0-91B9-6DC937C999AB}" type="datetimeFigureOut">
              <a:rPr lang="en-AU" smtClean="0"/>
              <a:pPr/>
              <a:t>10/20/20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AU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A70A249-2413-4442-B814-D028FFB935C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6AD25-C4C4-49C0-91B9-6DC937C999AB}" type="datetimeFigureOut">
              <a:rPr lang="en-AU" smtClean="0"/>
              <a:pPr/>
              <a:t>10/20/20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0A249-2413-4442-B814-D028FFB935CD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6AD25-C4C4-49C0-91B9-6DC937C999AB}" type="datetimeFigureOut">
              <a:rPr lang="en-AU" smtClean="0"/>
              <a:pPr/>
              <a:t>10/20/20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0A249-2413-4442-B814-D028FFB935CD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4E6AD25-C4C4-49C0-91B9-6DC937C999AB}" type="datetimeFigureOut">
              <a:rPr lang="en-AU" smtClean="0"/>
              <a:pPr/>
              <a:t>10/20/20</a:t>
            </a:fld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A70A249-2413-4442-B814-D028FFB935CD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6AD25-C4C4-49C0-91B9-6DC937C999AB}" type="datetimeFigureOut">
              <a:rPr lang="en-AU" smtClean="0"/>
              <a:pPr/>
              <a:t>10/20/20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0A249-2413-4442-B814-D028FFB935C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4E6AD25-C4C4-49C0-91B9-6DC937C999AB}" type="datetimeFigureOut">
              <a:rPr lang="en-AU" smtClean="0"/>
              <a:pPr/>
              <a:t>10/20/20</a:t>
            </a:fld>
            <a:endParaRPr lang="en-A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A70A249-2413-4442-B814-D028FFB935CD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4E6AD25-C4C4-49C0-91B9-6DC937C999AB}" type="datetimeFigureOut">
              <a:rPr lang="en-AU" smtClean="0"/>
              <a:pPr/>
              <a:t>10/20/20</a:t>
            </a:fld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A70A249-2413-4442-B814-D028FFB935CD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4E6AD25-C4C4-49C0-91B9-6DC937C999AB}" type="datetimeFigureOut">
              <a:rPr lang="en-AU" smtClean="0"/>
              <a:pPr/>
              <a:t>10/20/20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A70A249-2413-4442-B814-D028FFB935CD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1" name="Picture 11" descr="C:\Users\Rigon\Desktop\b&amp;w_drop shadow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188640"/>
            <a:ext cx="2628900" cy="24384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0240" y="3118814"/>
            <a:ext cx="6172200" cy="1894362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AU" sz="5400" b="1" dirty="0" smtClean="0"/>
              <a:t>Manly</a:t>
            </a:r>
            <a:r>
              <a:rPr lang="en-AU" sz="3200" b="1" dirty="0" smtClean="0"/>
              <a:t> Circle </a:t>
            </a:r>
            <a:endParaRPr lang="en-AU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1760" y="4505672"/>
            <a:ext cx="6172200" cy="1371600"/>
          </a:xfrm>
        </p:spPr>
        <p:txBody>
          <a:bodyPr>
            <a:normAutofit/>
          </a:bodyPr>
          <a:lstStyle/>
          <a:p>
            <a:endParaRPr lang="en-AU" sz="2400" b="1" dirty="0" smtClean="0"/>
          </a:p>
          <a:p>
            <a:r>
              <a:rPr lang="en-AU" sz="2400" b="1" dirty="0" smtClean="0"/>
              <a:t>August 2020 Survey Results </a:t>
            </a:r>
            <a:endParaRPr lang="en-AU" sz="2400" b="1" dirty="0"/>
          </a:p>
        </p:txBody>
      </p:sp>
      <p:sp>
        <p:nvSpPr>
          <p:cNvPr id="10242" name="AutoShape 2" descr="https://mail.google.com/mail/u/0?ui=2&amp;ik=2d61ffe578&amp;attid=0.1.1&amp;permmsgid=msg-f:1680571826251250315&amp;th=1752972c033c3a8b&amp;view=fimg&amp;sz=s0-l75-ft&amp;attbid=ANGjdJ_lLowltLTkQWvvUvnLt0fhhxjrgYbCot4kfd32_xosjeqLqqauVfYmMu_wo5ItJ3Y1_a6ze40bE-HXQ6DFWzdCXLrH4ahm_TqaTXP77-hr_AlECmivkNHox8U&amp;disp=em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0244" name="AutoShape 4" descr="https://mail.google.com/mail/u/0?ui=2&amp;ik=2d61ffe578&amp;attid=0.1.1&amp;permmsgid=msg-f:1680571826251250315&amp;th=1752972c033c3a8b&amp;view=fimg&amp;sz=s0-l75-ft&amp;attbid=ANGjdJ_lLowltLTkQWvvUvnLt0fhhxjrgYbCot4kfd32_xosjeqLqqauVfYmMu_wo5ItJ3Y1_a6ze40bE-HXQ6DFWzdCXLrH4ahm_TqaTXP77-hr_AlECmivkNHox8U&amp;disp=em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0246" name="AutoShape 6" descr="https://mail.google.com/mail/u/0?ui=2&amp;ik=2d61ffe578&amp;attid=0.1.1&amp;permmsgid=msg-f:1680571826251250315&amp;th=1752972c033c3a8b&amp;view=fimg&amp;sz=s0-l75-ft&amp;attbid=ANGjdJ_lLowltLTkQWvvUvnLt0fhhxjrgYbCot4kfd32_xosjeqLqqauVfYmMu_wo5ItJ3Y1_a6ze40bE-HXQ6DFWzdCXLrH4ahm_TqaTXP77-hr_AlECmivkNHox8U&amp;disp=em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0248" name="AutoShape 8" descr="https://mail.google.com/mail/u/0?ui=2&amp;ik=2d61ffe578&amp;attid=0.1.1&amp;permmsgid=msg-f:1680571826251250315&amp;th=1752972c033c3a8b&amp;view=fimg&amp;sz=s0-l75-ft&amp;attbid=ANGjdJ_lLowltLTkQWvvUvnLt0fhhxjrgYbCot4kfd32_xosjeqLqqauVfYmMu_wo5ItJ3Y1_a6ze40bE-HXQ6DFWzdCXLrH4ahm_TqaTXP77-hr_AlECmivkNHox8U&amp;disp=em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2400" b="1" dirty="0" smtClean="0"/>
              <a:t>Concluding Observations (cont’d)</a:t>
            </a:r>
            <a:endParaRPr lang="en-AU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AU" sz="1800" dirty="0" smtClean="0"/>
              <a:t>On Ladies nights we should consider that no formal meeting be held. </a:t>
            </a:r>
          </a:p>
          <a:p>
            <a:pPr lvl="1"/>
            <a:r>
              <a:rPr lang="en-AU" sz="1800" dirty="0" smtClean="0"/>
              <a:t>A good suggestion is that the normal Circle meeting for that month be held by Zoom thereby reducing cost</a:t>
            </a:r>
          </a:p>
          <a:p>
            <a:r>
              <a:rPr lang="en-AU" sz="1800" dirty="0" smtClean="0"/>
              <a:t>Some brothers still have substantial work commitments or </a:t>
            </a:r>
            <a:r>
              <a:rPr lang="en-AU" sz="1800" smtClean="0"/>
              <a:t>live </a:t>
            </a:r>
            <a:r>
              <a:rPr lang="en-AU" sz="1800" smtClean="0"/>
              <a:t>too </a:t>
            </a:r>
            <a:r>
              <a:rPr lang="en-AU" sz="1800" dirty="0" smtClean="0"/>
              <a:t>far away and although have an interest in Social Gatherings – they are unable to participate at this stage </a:t>
            </a:r>
          </a:p>
          <a:p>
            <a:pPr lvl="0"/>
            <a:r>
              <a:rPr lang="en-AU" sz="1800" dirty="0" smtClean="0"/>
              <a:t>Could we establish a social committee including some ladies? We need some sort of structure to manage the expansion of social gatherings. </a:t>
            </a:r>
          </a:p>
          <a:p>
            <a:pPr lvl="0"/>
            <a:r>
              <a:rPr lang="en-AU" sz="1800" dirty="0" smtClean="0"/>
              <a:t>All it takes is two people to start something (coffee, lunch or ...) talk about it at the meeting or in th</a:t>
            </a:r>
            <a:r>
              <a:rPr lang="en-AU" sz="2000" dirty="0" smtClean="0"/>
              <a:t>e newsletter.</a:t>
            </a:r>
          </a:p>
          <a:p>
            <a:endParaRPr lang="en-AU" sz="2000" dirty="0" smtClean="0"/>
          </a:p>
          <a:p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779912" y="6309320"/>
            <a:ext cx="625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End</a:t>
            </a:r>
            <a:endParaRPr lang="en-A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sz="2400" b="1" dirty="0" smtClean="0"/>
              <a:t>Hypothesis is that Circles need to evolve to maintain and attract a new generation of members</a:t>
            </a:r>
            <a:endParaRPr lang="en-AU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AU" sz="2000" dirty="0" smtClean="0"/>
              <a:t>That is not to say that the purpose has changed ...it remains the same and we expand the meaning of Community</a:t>
            </a:r>
          </a:p>
          <a:p>
            <a:pPr lvl="1"/>
            <a:r>
              <a:rPr lang="en-AU" sz="1800" dirty="0" smtClean="0"/>
              <a:t>For some Brothers a meeting a month and ladies nights meets their needs</a:t>
            </a:r>
          </a:p>
          <a:p>
            <a:pPr lvl="1"/>
            <a:r>
              <a:rPr lang="en-AU" sz="1800" dirty="0" smtClean="0"/>
              <a:t>For others a wider interaction outside formal meetings with fellow Brothers is of interest   </a:t>
            </a:r>
          </a:p>
          <a:p>
            <a:pPr>
              <a:buNone/>
            </a:pPr>
            <a:endParaRPr lang="en-AU" sz="2000" dirty="0" smtClean="0"/>
          </a:p>
          <a:p>
            <a:pPr>
              <a:buNone/>
            </a:pPr>
            <a:r>
              <a:rPr lang="en-AU" sz="2000" dirty="0" smtClean="0"/>
              <a:t>..</a:t>
            </a:r>
            <a:r>
              <a:rPr lang="en-AU" sz="2000" b="1" i="1" dirty="0" smtClean="0"/>
              <a:t>we are evolving our </a:t>
            </a:r>
            <a:r>
              <a:rPr lang="en-AU" sz="2000" b="1" i="1" dirty="0" err="1" smtClean="0"/>
              <a:t>Catenian</a:t>
            </a:r>
            <a:r>
              <a:rPr lang="en-AU" sz="2000" b="1" i="1" dirty="0" smtClean="0"/>
              <a:t> Brotherhood not only to cater for a diverse set of member needs but to be an attractive option for men nearing retirement or retired who are looking for community</a:t>
            </a:r>
            <a:endParaRPr lang="en-AU" sz="2000" b="1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2400" b="1" dirty="0" smtClean="0"/>
              <a:t>Responses </a:t>
            </a:r>
            <a:r>
              <a:rPr lang="en-AU" sz="2800" b="1" dirty="0" smtClean="0"/>
              <a:t> </a:t>
            </a:r>
            <a:endParaRPr lang="en-AU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AU" sz="2000" dirty="0" smtClean="0"/>
              <a:t>We had 20 Brothers from some 33 potential Brothers who completed the survey</a:t>
            </a:r>
          </a:p>
          <a:p>
            <a:r>
              <a:rPr lang="en-AU" sz="2000" dirty="0" smtClean="0"/>
              <a:t>60% overall response rate</a:t>
            </a:r>
          </a:p>
          <a:p>
            <a:r>
              <a:rPr lang="en-AU" sz="2000" dirty="0" smtClean="0"/>
              <a:t>Not every question was answered, Brothers answered those that were relevant to them  </a:t>
            </a:r>
          </a:p>
          <a:p>
            <a:r>
              <a:rPr lang="en-AU" sz="2000" dirty="0" smtClean="0"/>
              <a:t>Enough responses were obtained to be able to draw some firm conclusions</a:t>
            </a:r>
          </a:p>
          <a:p>
            <a:pPr>
              <a:buNone/>
            </a:pPr>
            <a:endParaRPr lang="en-A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sz="2400" b="1" dirty="0" smtClean="0"/>
              <a:t>Separating Meeting Nights from Circle Ladies nights</a:t>
            </a:r>
            <a:endParaRPr lang="en-AU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AU" sz="2000" dirty="0" smtClean="0"/>
              <a:t>72% agreed to separate these and there was strong support to have up to 4 Ladies Nights per annum</a:t>
            </a:r>
          </a:p>
          <a:p>
            <a:endParaRPr lang="en-AU" sz="2000" dirty="0" smtClean="0"/>
          </a:p>
          <a:p>
            <a:pPr lvl="1"/>
            <a:r>
              <a:rPr lang="en-AU" sz="2000" dirty="0" smtClean="0"/>
              <a:t>A key suggestion was to have the Ladies Night on a different night to the Circle Meeting night and </a:t>
            </a:r>
            <a:r>
              <a:rPr lang="en-AU" sz="2000" b="1" dirty="0" smtClean="0"/>
              <a:t>Zoom the Circle meeting </a:t>
            </a:r>
            <a:r>
              <a:rPr lang="en-AU" sz="2000" dirty="0" smtClean="0"/>
              <a:t>therefore avoiding an additional dinner.</a:t>
            </a:r>
          </a:p>
          <a:p>
            <a:pPr>
              <a:buNone/>
            </a:pPr>
            <a:endParaRPr lang="en-A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sz="2400" b="1" dirty="0" smtClean="0"/>
              <a:t>Are social gatherings of interest to you?</a:t>
            </a:r>
            <a:endParaRPr lang="en-AU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AU" sz="2000" dirty="0" smtClean="0"/>
              <a:t>83% in favour, </a:t>
            </a:r>
            <a:r>
              <a:rPr lang="en-AU" sz="2000" dirty="0" err="1" smtClean="0"/>
              <a:t>ie</a:t>
            </a:r>
            <a:r>
              <a:rPr lang="en-AU" sz="2000" dirty="0" smtClean="0"/>
              <a:t> 15 Brothers said Yes </a:t>
            </a:r>
          </a:p>
          <a:p>
            <a:pPr>
              <a:buNone/>
            </a:pPr>
            <a:endParaRPr lang="en-AU" sz="2000" dirty="0" smtClean="0"/>
          </a:p>
          <a:p>
            <a:r>
              <a:rPr lang="en-AU" sz="2000" dirty="0" smtClean="0"/>
              <a:t>3 said No ... </a:t>
            </a:r>
          </a:p>
          <a:p>
            <a:pPr lvl="1"/>
            <a:r>
              <a:rPr lang="en-AU" sz="2000" dirty="0" smtClean="0"/>
              <a:t>Live too far away or </a:t>
            </a:r>
          </a:p>
          <a:p>
            <a:pPr lvl="1"/>
            <a:r>
              <a:rPr lang="en-AU" sz="2000" dirty="0" err="1" smtClean="0"/>
              <a:t>Covid</a:t>
            </a:r>
            <a:r>
              <a:rPr lang="en-AU" sz="2000" dirty="0" smtClean="0"/>
              <a:t> risk, </a:t>
            </a:r>
          </a:p>
          <a:p>
            <a:pPr lvl="1"/>
            <a:r>
              <a:rPr lang="en-AU" sz="2000" dirty="0" smtClean="0"/>
              <a:t>But were interested in social activities post </a:t>
            </a:r>
            <a:r>
              <a:rPr lang="en-AU" sz="2000" dirty="0" err="1" smtClean="0"/>
              <a:t>Covid</a:t>
            </a:r>
            <a:r>
              <a:rPr lang="en-AU" sz="2000" dirty="0" smtClean="0"/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sz="2400" b="1" dirty="0" smtClean="0"/>
              <a:t>Response to Types of Social Activities we proposed in the survey </a:t>
            </a:r>
            <a:endParaRPr lang="en-AU" sz="24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661120" y="1546448"/>
          <a:ext cx="7511280" cy="3546291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1877820"/>
                <a:gridCol w="1877820"/>
                <a:gridCol w="1877820"/>
                <a:gridCol w="1877820"/>
              </a:tblGrid>
              <a:tr h="1107891">
                <a:tc>
                  <a:txBody>
                    <a:bodyPr/>
                    <a:lstStyle/>
                    <a:p>
                      <a:r>
                        <a:rPr lang="en-AU" sz="1200" dirty="0" smtClean="0"/>
                        <a:t>Would you like to join a small group (max 6-10</a:t>
                      </a:r>
                      <a:r>
                        <a:rPr kumimoji="0" lang="en-A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en-AU" sz="160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AU" sz="1400" dirty="0" smtClean="0">
                          <a:solidFill>
                            <a:srgbClr val="FFFF00"/>
                          </a:solidFill>
                        </a:rPr>
                        <a:t>dinner</a:t>
                      </a:r>
                      <a:r>
                        <a:rPr lang="en-AU" sz="120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AU" sz="1200" dirty="0" smtClean="0"/>
                        <a:t>in a socially distanced club or a restaurant?</a:t>
                      </a:r>
                      <a:endParaRPr lang="en-A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Would you join a small group </a:t>
                      </a:r>
                      <a:r>
                        <a:rPr kumimoji="0" lang="en-AU" sz="14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  <a:r>
                        <a:rPr lang="en-AU" sz="14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uncheon</a:t>
                      </a:r>
                      <a:r>
                        <a:rPr lang="en-A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get together?</a:t>
                      </a:r>
                    </a:p>
                    <a:p>
                      <a:endParaRPr lang="en-A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A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Would you prefer a small </a:t>
                      </a:r>
                      <a:r>
                        <a:rPr lang="en-AU" sz="14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group morning or afternoon coffee </a:t>
                      </a:r>
                      <a:r>
                        <a:rPr lang="en-A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get  together?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Would you prefer </a:t>
                      </a:r>
                      <a:r>
                        <a:rPr lang="en-AU" sz="14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morning &amp; afternoon walks </a:t>
                      </a:r>
                      <a:r>
                        <a:rPr lang="en-A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</a:p>
                  </a:txBody>
                  <a:tcPr/>
                </a:tc>
              </a:tr>
              <a:tr h="1414329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Some members are interested now ...and </a:t>
                      </a:r>
                    </a:p>
                    <a:p>
                      <a:endParaRPr lang="en-AU" sz="1400" dirty="0" smtClean="0"/>
                    </a:p>
                    <a:p>
                      <a:r>
                        <a:rPr lang="en-AU" sz="1400" dirty="0" smtClean="0"/>
                        <a:t>Post</a:t>
                      </a:r>
                      <a:r>
                        <a:rPr lang="en-AU" sz="1400" baseline="0" dirty="0" smtClean="0"/>
                        <a:t> </a:t>
                      </a:r>
                      <a:r>
                        <a:rPr lang="en-AU" sz="1400" baseline="0" dirty="0" err="1" smtClean="0"/>
                        <a:t>Covid</a:t>
                      </a:r>
                      <a:r>
                        <a:rPr lang="en-AU" sz="1400" baseline="0" dirty="0" smtClean="0"/>
                        <a:t> the </a:t>
                      </a:r>
                      <a:r>
                        <a:rPr lang="en-AU" sz="1400" b="1" baseline="0" dirty="0" smtClean="0"/>
                        <a:t>majority</a:t>
                      </a:r>
                      <a:r>
                        <a:rPr lang="en-AU" sz="1400" baseline="0" dirty="0" smtClean="0"/>
                        <a:t> of members were interested.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Some members are interested now – We</a:t>
                      </a:r>
                      <a:r>
                        <a:rPr lang="en-A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proposed and had </a:t>
                      </a:r>
                      <a:r>
                        <a:rPr lang="en-A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our</a:t>
                      </a:r>
                      <a:r>
                        <a:rPr lang="en-A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inaugural </a:t>
                      </a:r>
                      <a:r>
                        <a:rPr lang="en-AU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AU" sz="1400" b="1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nd</a:t>
                      </a:r>
                      <a:r>
                        <a:rPr lang="en-AU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Friday of the month lunch </a:t>
                      </a:r>
                      <a:r>
                        <a:rPr lang="en-A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</a:t>
                      </a:r>
                      <a:r>
                        <a:rPr lang="en-A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the Diggers </a:t>
                      </a:r>
                      <a:r>
                        <a:rPr lang="en-A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Club.</a:t>
                      </a:r>
                      <a:endParaRPr lang="en-A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A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A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Post </a:t>
                      </a:r>
                      <a:r>
                        <a:rPr lang="en-A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Covid</a:t>
                      </a:r>
                      <a:r>
                        <a:rPr lang="en-A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the </a:t>
                      </a:r>
                      <a:r>
                        <a:rPr lang="en-AU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majority</a:t>
                      </a:r>
                      <a:r>
                        <a:rPr lang="en-A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of members were interested.</a:t>
                      </a:r>
                      <a:endParaRPr lang="en-A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A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few members were interested.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We’re averaging 6 brothers per morning walk, it’s already a successful venture.</a:t>
                      </a:r>
                      <a:endParaRPr lang="en-A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endParaRPr lang="en-A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63867" y="5888305"/>
            <a:ext cx="73645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200" dirty="0" smtClean="0"/>
              <a:t>It is noted that some Circle members get together informally for other activities ..</a:t>
            </a:r>
            <a:r>
              <a:rPr lang="en-AU" sz="1200" dirty="0" err="1" smtClean="0"/>
              <a:t>ie</a:t>
            </a:r>
            <a:r>
              <a:rPr lang="en-AU" sz="1200" dirty="0" smtClean="0"/>
              <a:t> Lunch, Bowls etc</a:t>
            </a:r>
            <a:endParaRPr lang="en-AU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200" b="1" dirty="0" smtClean="0"/>
              <a:t>Things that we’ve tried and been successful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71601" y="1828800"/>
            <a:ext cx="64008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en-AU" sz="2000" dirty="0" smtClean="0"/>
              <a:t> Special event dinners/lunches – Bastille Day etc.</a:t>
            </a:r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endParaRPr lang="en-AU" sz="2000" dirty="0" smtClean="0"/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en-AU" sz="2000" dirty="0" smtClean="0"/>
              <a:t> Theatre nights</a:t>
            </a:r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endParaRPr lang="en-AU" sz="2000" dirty="0" smtClean="0"/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en-AU" sz="2000" dirty="0" smtClean="0"/>
              <a:t> Dinner and movie nights</a:t>
            </a:r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endParaRPr lang="en-AU" sz="2000" dirty="0" smtClean="0"/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0000"/>
            </a:pPr>
            <a:endParaRPr lang="en-AU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 fontScale="90000"/>
          </a:bodyPr>
          <a:lstStyle/>
          <a:p>
            <a:r>
              <a:rPr lang="en-AU" sz="3556" b="1" dirty="0" smtClean="0"/>
              <a:t/>
            </a:r>
            <a:br>
              <a:rPr lang="en-AU" sz="3556" b="1" dirty="0" smtClean="0"/>
            </a:br>
            <a:r>
              <a:rPr lang="en-AU" sz="2700" b="1" dirty="0" smtClean="0"/>
              <a:t>Suggested other activities raised in response to a request for suggestions </a:t>
            </a:r>
            <a:r>
              <a:rPr lang="en-AU" sz="2700" dirty="0" smtClean="0"/>
              <a:t/>
            </a:r>
            <a:br>
              <a:rPr lang="en-AU" sz="2700" dirty="0" smtClean="0"/>
            </a:br>
            <a:endParaRPr lang="en-AU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72816"/>
            <a:ext cx="8229600" cy="3733800"/>
          </a:xfrm>
        </p:spPr>
        <p:txBody>
          <a:bodyPr>
            <a:normAutofit/>
          </a:bodyPr>
          <a:lstStyle/>
          <a:p>
            <a:r>
              <a:rPr lang="en-AU" sz="2000" dirty="0" smtClean="0"/>
              <a:t>Visits to Museums and places of interest</a:t>
            </a:r>
          </a:p>
          <a:p>
            <a:pPr lvl="0"/>
            <a:r>
              <a:rPr lang="en-AU" sz="2000" dirty="0" smtClean="0"/>
              <a:t>Bowls days</a:t>
            </a:r>
          </a:p>
          <a:p>
            <a:pPr lvl="0"/>
            <a:r>
              <a:rPr lang="en-AU" sz="2000" dirty="0" smtClean="0"/>
              <a:t>Day trips</a:t>
            </a:r>
          </a:p>
          <a:p>
            <a:pPr lvl="0"/>
            <a:r>
              <a:rPr lang="en-AU" sz="2000" dirty="0" smtClean="0"/>
              <a:t>Weekends away</a:t>
            </a:r>
          </a:p>
          <a:p>
            <a:pPr lvl="0"/>
            <a:r>
              <a:rPr lang="en-AU" sz="2000" dirty="0" smtClean="0"/>
              <a:t>Group overseas trips</a:t>
            </a:r>
          </a:p>
          <a:p>
            <a:pPr lvl="0"/>
            <a:r>
              <a:rPr lang="en-AU" sz="2000" dirty="0" smtClean="0"/>
              <a:t>Men’s breakfast</a:t>
            </a:r>
          </a:p>
          <a:p>
            <a:pPr lvl="0"/>
            <a:r>
              <a:rPr lang="en-AU" sz="2000" dirty="0" smtClean="0"/>
              <a:t>Cake at meetings for birthdays</a:t>
            </a:r>
          </a:p>
          <a:p>
            <a:pPr lvl="0"/>
            <a:r>
              <a:rPr lang="en-AU" sz="2000" dirty="0" smtClean="0"/>
              <a:t>Circle visitation</a:t>
            </a:r>
          </a:p>
          <a:p>
            <a:pPr lvl="0"/>
            <a:r>
              <a:rPr lang="en-AU" sz="2000" dirty="0" smtClean="0"/>
              <a:t>Phone checks on members we haven’t seen for a while</a:t>
            </a:r>
          </a:p>
          <a:p>
            <a:endParaRPr lang="en-AU" dirty="0" smtClean="0"/>
          </a:p>
          <a:p>
            <a:endParaRPr lang="en-A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2400" b="1" dirty="0" smtClean="0"/>
              <a:t>Concluding Observations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55440"/>
            <a:ext cx="8229600" cy="4509864"/>
          </a:xfrm>
        </p:spPr>
        <p:txBody>
          <a:bodyPr>
            <a:normAutofit/>
          </a:bodyPr>
          <a:lstStyle/>
          <a:p>
            <a:r>
              <a:rPr lang="en-AU" sz="1800" dirty="0" smtClean="0"/>
              <a:t>There is a clear demand from most Brothers for more than the monthly dinner and meeting, creating the opportunity for forming deeper friendships of like-minded people – the aim of Catenians.</a:t>
            </a:r>
          </a:p>
          <a:p>
            <a:r>
              <a:rPr lang="en-AU" sz="1800" dirty="0" smtClean="0"/>
              <a:t>The foundation activity of the Circle still revolves around the Monthly meeting and ladies nights. </a:t>
            </a:r>
          </a:p>
          <a:p>
            <a:pPr lvl="1"/>
            <a:r>
              <a:rPr lang="en-AU" sz="1800" dirty="0" smtClean="0"/>
              <a:t>This meets the needs for some Brothers ..perhaps all they want or can do due to other commitments</a:t>
            </a:r>
          </a:p>
          <a:p>
            <a:r>
              <a:rPr lang="en-AU" sz="1800" dirty="0" smtClean="0"/>
              <a:t>Many have varying interests as can be seen in the spread of answers expressing interest in various activities but overwhelmingly Lunches &amp; Dinners outside formal Circle meetings is by far and away the most popular activity.</a:t>
            </a:r>
          </a:p>
          <a:p>
            <a:pPr lvl="1"/>
            <a:r>
              <a:rPr lang="en-AU" sz="1800" dirty="0" smtClean="0"/>
              <a:t>It is clear that </a:t>
            </a:r>
            <a:r>
              <a:rPr lang="en-AU" sz="1800" dirty="0" err="1" smtClean="0"/>
              <a:t>Covid</a:t>
            </a:r>
            <a:r>
              <a:rPr lang="en-AU" sz="1800" dirty="0" smtClean="0"/>
              <a:t> Risk is a concern for many Brothers and rightly so. 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10625</TotalTime>
  <Words>727</Words>
  <Application>Microsoft Macintosh PowerPoint</Application>
  <PresentationFormat>On-screen Show (4:3)</PresentationFormat>
  <Paragraphs>68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Oriel</vt:lpstr>
      <vt:lpstr>Manly Circle </vt:lpstr>
      <vt:lpstr>Hypothesis is that Circles need to evolve to maintain and attract a new generation of members</vt:lpstr>
      <vt:lpstr>Responses  </vt:lpstr>
      <vt:lpstr>Separating Meeting Nights from Circle Ladies nights</vt:lpstr>
      <vt:lpstr>Are social gatherings of interest to you?</vt:lpstr>
      <vt:lpstr>Response to Types of Social Activities we proposed in the survey </vt:lpstr>
      <vt:lpstr>Things that we’ve tried and been successful</vt:lpstr>
      <vt:lpstr> Suggested other activities raised in response to a request for suggestions  </vt:lpstr>
      <vt:lpstr>Concluding Observations</vt:lpstr>
      <vt:lpstr>Concluding Observations (cont’d)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Manly Circle</dc:title>
  <dc:creator>Rigon</dc:creator>
  <cp:lastModifiedBy>Paul Pearson</cp:lastModifiedBy>
  <cp:revision>81</cp:revision>
  <cp:lastPrinted>2020-08-19T04:59:09Z</cp:lastPrinted>
  <dcterms:created xsi:type="dcterms:W3CDTF">2020-10-20T04:33:25Z</dcterms:created>
  <dcterms:modified xsi:type="dcterms:W3CDTF">2020-10-20T04:38:09Z</dcterms:modified>
</cp:coreProperties>
</file>